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448" r:id="rId5"/>
    <p:sldId id="2462" r:id="rId6"/>
    <p:sldId id="259" r:id="rId7"/>
    <p:sldId id="2451" r:id="rId8"/>
    <p:sldId id="2432" r:id="rId9"/>
    <p:sldId id="2433" r:id="rId10"/>
    <p:sldId id="2450" r:id="rId11"/>
    <p:sldId id="2464" r:id="rId12"/>
    <p:sldId id="2472" r:id="rId13"/>
    <p:sldId id="2466" r:id="rId14"/>
    <p:sldId id="2467" r:id="rId15"/>
    <p:sldId id="2457" r:id="rId16"/>
    <p:sldId id="2473" r:id="rId17"/>
    <p:sldId id="2470" r:id="rId18"/>
    <p:sldId id="2471" r:id="rId19"/>
    <p:sldId id="2478" r:id="rId20"/>
    <p:sldId id="2476" r:id="rId21"/>
    <p:sldId id="2477" r:id="rId22"/>
    <p:sldId id="2475" r:id="rId23"/>
    <p:sldId id="2479" r:id="rId24"/>
    <p:sldId id="2480" r:id="rId25"/>
    <p:sldId id="2481" r:id="rId26"/>
    <p:sldId id="2482" r:id="rId27"/>
    <p:sldId id="243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9757"/>
    <a:srgbClr val="01023B"/>
    <a:srgbClr val="898989"/>
    <a:srgbClr val="2F3342"/>
    <a:srgbClr val="A53F52"/>
    <a:srgbClr val="2C21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09" autoAdjust="0"/>
    <p:restoredTop sz="95033" autoAdjust="0"/>
  </p:normalViewPr>
  <p:slideViewPr>
    <p:cSldViewPr snapToGrid="0">
      <p:cViewPr varScale="1">
        <p:scale>
          <a:sx n="67" d="100"/>
          <a:sy n="67" d="100"/>
        </p:scale>
        <p:origin x="893" y="67"/>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11/12/2023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11/12/2023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4.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rianAvila819/Rockbuster-Project"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5.4-PigEBank-Client-Data-set.xlsx" TargetMode="External"/><Relationship Id="rId2" Type="http://schemas.openxmlformats.org/officeDocument/2006/relationships/hyperlink" Target="../../../../../Downloads/Census_Population_transformed_202101.csv" TargetMode="External"/><Relationship Id="rId1" Type="http://schemas.openxmlformats.org/officeDocument/2006/relationships/slideLayout" Target="../slideLayouts/slideLayout6.xml"/><Relationship Id="rId5" Type="http://schemas.openxmlformats.org/officeDocument/2006/relationships/image" Target="../media/image17.jpg"/><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BrianAvila819/Projects/blob/main/Pig%20E%20Bank%20Exit%20Analysis.pdf" TargetMode="Externa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s3.amazonaws.com/coach-courses-us/public/courses/data-immersion/A4/A4_Data_Assets/customers.zip" TargetMode="External"/><Relationship Id="rId2" Type="http://schemas.openxmlformats.org/officeDocument/2006/relationships/hyperlink" Target="../../../../../Downloads/Census_Population_transformed_202101.csv" TargetMode="Externa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5.jpe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BrianAvila819/Instacart-Project"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s3.amazonaws.com/coach-courses-us/public/courses/data-immersion/A4/A4_Data_Assets/customers.zip" TargetMode="Externa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BrianAvila819/Global-Happiness-Report-Project"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hyperlink" Target="https://www.linkedin.com/in/brian-analyst/" TargetMode="External"/><Relationship Id="rId13"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30.svg"/><Relationship Id="rId12" Type="http://schemas.openxmlformats.org/officeDocument/2006/relationships/hyperlink" Target="https://public.tableau.com/app/profile/brian3953/vizzes" TargetMode="External"/><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29.png"/><Relationship Id="rId11" Type="http://schemas.openxmlformats.org/officeDocument/2006/relationships/image" Target="../media/image17.jpg"/><Relationship Id="rId5" Type="http://schemas.openxmlformats.org/officeDocument/2006/relationships/image" Target="../media/image28.svg"/><Relationship Id="rId10" Type="http://schemas.openxmlformats.org/officeDocument/2006/relationships/hyperlink" Target="https://github.com/BrianAvila819" TargetMode="External"/><Relationship Id="rId4" Type="http://schemas.openxmlformats.org/officeDocument/2006/relationships/image" Target="../media/image27.png"/><Relationship Id="rId9" Type="http://schemas.openxmlformats.org/officeDocument/2006/relationships/image" Target="../media/image31.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Downloads/Census_Population_transformed_202101.csv" TargetMode="External"/><Relationship Id="rId2" Type="http://schemas.openxmlformats.org/officeDocument/2006/relationships/hyperlink" Target="../../../../../Downloads/CDC_Influenza_Deaths_edited.xlsx" TargetMode="Externa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BrianAvila819/Projects/blob/main/Influenza%20Staffing%20Plan%202.10.docx" TargetMode="Externa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Downloads/Rockbuster%20(1).zip" TargetMode="External"/><Relationship Id="rId2" Type="http://schemas.openxmlformats.org/officeDocument/2006/relationships/hyperlink" Target="../../../../../Downloads/Census_Population_transformed_202101.csv" TargetMode="Externa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sz="4400" dirty="0"/>
              <a:t>Data Analytics Portfolio </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4038600" y="3608511"/>
            <a:ext cx="4114800" cy="518795"/>
          </a:xfrm>
        </p:spPr>
        <p:txBody>
          <a:bodyPr/>
          <a:lstStyle/>
          <a:p>
            <a:r>
              <a:rPr lang="en-US" dirty="0"/>
              <a:t>Project case studies</a:t>
            </a:r>
          </a:p>
        </p:txBody>
      </p:sp>
      <p:sp>
        <p:nvSpPr>
          <p:cNvPr id="2" name="TextBox 1">
            <a:extLst>
              <a:ext uri="{FF2B5EF4-FFF2-40B4-BE49-F238E27FC236}">
                <a16:creationId xmlns:a16="http://schemas.microsoft.com/office/drawing/2014/main" id="{ED16740F-CCC8-4D03-71F7-8AF62681BCDF}"/>
              </a:ext>
            </a:extLst>
          </p:cNvPr>
          <p:cNvSpPr txBox="1"/>
          <p:nvPr/>
        </p:nvSpPr>
        <p:spPr>
          <a:xfrm>
            <a:off x="5337810" y="4825246"/>
            <a:ext cx="2183130" cy="369332"/>
          </a:xfrm>
          <a:prstGeom prst="rect">
            <a:avLst/>
          </a:prstGeom>
          <a:noFill/>
        </p:spPr>
        <p:txBody>
          <a:bodyPr wrap="square" rtlCol="0">
            <a:spAutoFit/>
          </a:bodyPr>
          <a:lstStyle/>
          <a:p>
            <a:r>
              <a:rPr lang="en-US" dirty="0"/>
              <a:t>By Brian Avila</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594520" y="1676035"/>
            <a:ext cx="11002961"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p:txBody>
          <a:bodyPr>
            <a:normAutofit/>
          </a:bodyPr>
          <a:lstStyle/>
          <a:p>
            <a:r>
              <a:rPr lang="en-US" sz="4400" dirty="0"/>
              <a:t>Visualizations of SQL results</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10</a:t>
            </a:fld>
            <a:endParaRPr lang="en-US" dirty="0"/>
          </a:p>
        </p:txBody>
      </p:sp>
      <p:pic>
        <p:nvPicPr>
          <p:cNvPr id="5" name="Picture 4">
            <a:extLst>
              <a:ext uri="{FF2B5EF4-FFF2-40B4-BE49-F238E27FC236}">
                <a16:creationId xmlns:a16="http://schemas.microsoft.com/office/drawing/2014/main" id="{E760E659-9DD9-456F-50B3-A9F4800A18B8}"/>
              </a:ext>
            </a:extLst>
          </p:cNvPr>
          <p:cNvPicPr>
            <a:picLocks noChangeAspect="1"/>
          </p:cNvPicPr>
          <p:nvPr/>
        </p:nvPicPr>
        <p:blipFill>
          <a:blip r:embed="rId2"/>
          <a:stretch>
            <a:fillRect/>
          </a:stretch>
        </p:blipFill>
        <p:spPr>
          <a:xfrm>
            <a:off x="-1" y="2442948"/>
            <a:ext cx="6096001" cy="2827459"/>
          </a:xfrm>
          <a:prstGeom prst="rect">
            <a:avLst/>
          </a:prstGeom>
        </p:spPr>
      </p:pic>
      <p:pic>
        <p:nvPicPr>
          <p:cNvPr id="8" name="Picture 7">
            <a:extLst>
              <a:ext uri="{FF2B5EF4-FFF2-40B4-BE49-F238E27FC236}">
                <a16:creationId xmlns:a16="http://schemas.microsoft.com/office/drawing/2014/main" id="{CF2A5887-BF54-5CD4-DA17-1CFC85E3314B}"/>
              </a:ext>
            </a:extLst>
          </p:cNvPr>
          <p:cNvPicPr>
            <a:picLocks noChangeAspect="1"/>
          </p:cNvPicPr>
          <p:nvPr/>
        </p:nvPicPr>
        <p:blipFill>
          <a:blip r:embed="rId3"/>
          <a:stretch>
            <a:fillRect/>
          </a:stretch>
        </p:blipFill>
        <p:spPr>
          <a:xfrm>
            <a:off x="5642459" y="3514016"/>
            <a:ext cx="6350758" cy="2954287"/>
          </a:xfrm>
          <a:prstGeom prst="rect">
            <a:avLst/>
          </a:prstGeom>
        </p:spPr>
      </p:pic>
      <p:graphicFrame>
        <p:nvGraphicFramePr>
          <p:cNvPr id="9" name="Object 8">
            <a:extLst>
              <a:ext uri="{FF2B5EF4-FFF2-40B4-BE49-F238E27FC236}">
                <a16:creationId xmlns:a16="http://schemas.microsoft.com/office/drawing/2014/main" id="{E4A725EE-BC35-D279-7ABC-A7A3C67D2073}"/>
              </a:ext>
            </a:extLst>
          </p:cNvPr>
          <p:cNvGraphicFramePr>
            <a:graphicFrameLocks noChangeAspect="1"/>
          </p:cNvGraphicFramePr>
          <p:nvPr>
            <p:extLst>
              <p:ext uri="{D42A27DB-BD31-4B8C-83A1-F6EECF244321}">
                <p14:modId xmlns:p14="http://schemas.microsoft.com/office/powerpoint/2010/main" val="628772183"/>
              </p:ext>
            </p:extLst>
          </p:nvPr>
        </p:nvGraphicFramePr>
        <p:xfrm>
          <a:off x="798221" y="5572955"/>
          <a:ext cx="3596497" cy="1034507"/>
        </p:xfrm>
        <a:graphic>
          <a:graphicData uri="http://schemas.openxmlformats.org/presentationml/2006/ole">
            <mc:AlternateContent xmlns:mc="http://schemas.openxmlformats.org/markup-compatibility/2006">
              <mc:Choice xmlns:v="urn:schemas-microsoft-com:vml" Requires="v">
                <p:oleObj name="Packager Shell Object" showAsIcon="1" r:id="rId4" imgW="1528560" imgH="439560" progId="Package">
                  <p:embed/>
                </p:oleObj>
              </mc:Choice>
              <mc:Fallback>
                <p:oleObj name="Packager Shell Object" showAsIcon="1" r:id="rId4" imgW="1528560" imgH="439560" progId="Package">
                  <p:embed/>
                  <p:pic>
                    <p:nvPicPr>
                      <p:cNvPr id="0" name=""/>
                      <p:cNvPicPr/>
                      <p:nvPr/>
                    </p:nvPicPr>
                    <p:blipFill>
                      <a:blip r:embed="rId5"/>
                      <a:stretch>
                        <a:fillRect/>
                      </a:stretch>
                    </p:blipFill>
                    <p:spPr>
                      <a:xfrm>
                        <a:off x="798221" y="5572955"/>
                        <a:ext cx="3596497" cy="1034507"/>
                      </a:xfrm>
                      <a:prstGeom prst="rect">
                        <a:avLst/>
                      </a:prstGeom>
                    </p:spPr>
                  </p:pic>
                </p:oleObj>
              </mc:Fallback>
            </mc:AlternateContent>
          </a:graphicData>
        </a:graphic>
      </p:graphicFrame>
    </p:spTree>
    <p:extLst>
      <p:ext uri="{BB962C8B-B14F-4D97-AF65-F5344CB8AC3E}">
        <p14:creationId xmlns:p14="http://schemas.microsoft.com/office/powerpoint/2010/main" val="148427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640080" y="329184"/>
            <a:ext cx="6894576" cy="1783080"/>
          </a:xfrm>
        </p:spPr>
        <p:txBody>
          <a:bodyPr vert="horz" lIns="91440" tIns="45720" rIns="91440" bIns="45720" rtlCol="0" anchor="b">
            <a:normAutofit/>
          </a:bodyPr>
          <a:lstStyle/>
          <a:p>
            <a:pPr algn="l">
              <a:lnSpc>
                <a:spcPct val="90000"/>
              </a:lnSpc>
            </a:pPr>
            <a:r>
              <a:rPr lang="en-US" sz="4400" dirty="0">
                <a:latin typeface="+mj-lt"/>
              </a:rPr>
              <a:t>Conclusion</a:t>
            </a:r>
          </a:p>
        </p:txBody>
      </p:sp>
      <p:sp>
        <p:nvSpPr>
          <p:cNvPr id="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640080" y="2706624"/>
            <a:ext cx="6894576" cy="3483864"/>
          </a:xfrm>
        </p:spPr>
        <p:txBody>
          <a:bodyPr vert="horz" lIns="91440" tIns="45720" rIns="91440" bIns="45720" rtlCol="0">
            <a:normAutofit/>
          </a:bodyPr>
          <a:lstStyle/>
          <a:p>
            <a:pPr indent="-228600" algn="l">
              <a:lnSpc>
                <a:spcPct val="90000"/>
              </a:lnSpc>
              <a:buFont typeface="Arial" panose="020B0604020202020204" pitchFamily="34" charset="0"/>
              <a:buChar char="•"/>
            </a:pPr>
            <a:r>
              <a:rPr lang="en-US" sz="1900" b="1" dirty="0">
                <a:solidFill>
                  <a:srgbClr val="E99757"/>
                </a:solidFill>
                <a:effectLst/>
              </a:rPr>
              <a:t>India and China combined contribute to 1/5th of the total revenue generated from all sales. </a:t>
            </a:r>
            <a:endParaRPr lang="en-US" sz="1900" dirty="0">
              <a:solidFill>
                <a:srgbClr val="E99757"/>
              </a:solidFill>
              <a:effectLst/>
            </a:endParaRPr>
          </a:p>
          <a:p>
            <a:pPr indent="-228600" algn="l">
              <a:lnSpc>
                <a:spcPct val="90000"/>
              </a:lnSpc>
              <a:buFont typeface="Arial" panose="020B0604020202020204" pitchFamily="34" charset="0"/>
              <a:buChar char="•"/>
            </a:pPr>
            <a:r>
              <a:rPr lang="en-US" sz="1900" b="1" dirty="0">
                <a:solidFill>
                  <a:srgbClr val="E99757"/>
                </a:solidFill>
                <a:effectLst/>
              </a:rPr>
              <a:t>The Asian market makes up to 40% of all revenue and establishes itself as the principal source of revenue from all </a:t>
            </a:r>
            <a:r>
              <a:rPr lang="en-US" sz="1900" b="1" dirty="0" err="1">
                <a:solidFill>
                  <a:srgbClr val="E99757"/>
                </a:solidFill>
                <a:effectLst/>
              </a:rPr>
              <a:t>Rockbuster</a:t>
            </a:r>
            <a:r>
              <a:rPr lang="en-US" sz="1900" b="1" dirty="0">
                <a:solidFill>
                  <a:srgbClr val="E99757"/>
                </a:solidFill>
                <a:effectLst/>
              </a:rPr>
              <a:t> sales. Continuation of marketing efforts can still potentially increase the sales numbers in the region.</a:t>
            </a:r>
            <a:endParaRPr lang="en-US" sz="1900" dirty="0">
              <a:solidFill>
                <a:srgbClr val="E99757"/>
              </a:solidFill>
              <a:effectLst/>
            </a:endParaRPr>
          </a:p>
          <a:p>
            <a:pPr indent="-228600" algn="l">
              <a:lnSpc>
                <a:spcPct val="90000"/>
              </a:lnSpc>
              <a:buFont typeface="Arial" panose="020B0604020202020204" pitchFamily="34" charset="0"/>
              <a:buChar char="•"/>
            </a:pPr>
            <a:r>
              <a:rPr lang="en-US" sz="1900" b="1" dirty="0">
                <a:solidFill>
                  <a:srgbClr val="E99757"/>
                </a:solidFill>
                <a:effectLst/>
              </a:rPr>
              <a:t>Also, expansion of marketing campaigns into countries where there are no registered customers, such as Australia, can generate more sources of revenue. </a:t>
            </a:r>
            <a:br>
              <a:rPr lang="en-US" sz="1900" dirty="0">
                <a:effectLst/>
              </a:rPr>
            </a:br>
            <a:endParaRPr lang="en-US" sz="1900" dirty="0"/>
          </a:p>
        </p:txBody>
      </p:sp>
      <p:pic>
        <p:nvPicPr>
          <p:cNvPr id="4" name="Picture 3">
            <a:extLst>
              <a:ext uri="{FF2B5EF4-FFF2-40B4-BE49-F238E27FC236}">
                <a16:creationId xmlns:a16="http://schemas.microsoft.com/office/drawing/2014/main" id="{F1B2817B-EBDC-D825-BAD3-2A7696495981}"/>
              </a:ext>
            </a:extLst>
          </p:cNvPr>
          <p:cNvPicPr>
            <a:picLocks noChangeAspect="1"/>
          </p:cNvPicPr>
          <p:nvPr/>
        </p:nvPicPr>
        <p:blipFill>
          <a:blip r:embed="rId2"/>
          <a:stretch>
            <a:fillRect/>
          </a:stretch>
        </p:blipFill>
        <p:spPr>
          <a:xfrm>
            <a:off x="7650339" y="647537"/>
            <a:ext cx="4227717" cy="2941824"/>
          </a:xfrm>
          <a:prstGeom prst="rect">
            <a:avLst/>
          </a:prstGeom>
        </p:spPr>
      </p:pic>
      <p:sp>
        <p:nvSpPr>
          <p:cNvPr id="9" name="TextBox 8">
            <a:extLst>
              <a:ext uri="{FF2B5EF4-FFF2-40B4-BE49-F238E27FC236}">
                <a16:creationId xmlns:a16="http://schemas.microsoft.com/office/drawing/2014/main" id="{3AC572D9-5CF1-6B4A-EC92-C2B1B183DA50}"/>
              </a:ext>
            </a:extLst>
          </p:cNvPr>
          <p:cNvSpPr txBox="1"/>
          <p:nvPr/>
        </p:nvSpPr>
        <p:spPr>
          <a:xfrm>
            <a:off x="8288881" y="4577349"/>
            <a:ext cx="6526077" cy="646331"/>
          </a:xfrm>
          <a:prstGeom prst="rect">
            <a:avLst/>
          </a:prstGeom>
          <a:noFill/>
        </p:spPr>
        <p:txBody>
          <a:bodyPr wrap="square">
            <a:spAutoFit/>
          </a:bodyPr>
          <a:lstStyle/>
          <a:p>
            <a:r>
              <a:rPr lang="en-US" sz="3600" dirty="0">
                <a:hlinkClick r:id="rId3">
                  <a:extLst>
                    <a:ext uri="{A12FA001-AC4F-418D-AE19-62706E023703}">
                      <ahyp:hlinkClr xmlns:ahyp="http://schemas.microsoft.com/office/drawing/2018/hyperlinkcolor" val="tx"/>
                    </a:ext>
                  </a:extLst>
                </a:hlinkClick>
              </a:rPr>
              <a:t>Project Link</a:t>
            </a:r>
            <a:endParaRPr lang="en-US" sz="3600" dirty="0"/>
          </a:p>
        </p:txBody>
      </p:sp>
    </p:spTree>
    <p:extLst>
      <p:ext uri="{BB962C8B-B14F-4D97-AF65-F5344CB8AC3E}">
        <p14:creationId xmlns:p14="http://schemas.microsoft.com/office/powerpoint/2010/main" val="816340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411211"/>
            <a:ext cx="5251450" cy="923331"/>
          </a:xfrm>
        </p:spPr>
        <p:txBody>
          <a:bodyPr>
            <a:normAutofit/>
          </a:bodyPr>
          <a:lstStyle/>
          <a:p>
            <a:r>
              <a:rPr lang="en-US" sz="4400" dirty="0"/>
              <a:t>Pig E </a:t>
            </a:r>
            <a:r>
              <a:rPr lang="en-US" sz="4400" dirty="0" err="1"/>
              <a:t>BAnk</a:t>
            </a:r>
            <a:endParaRPr lang="en-US" sz="4400" dirty="0"/>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096000" y="2483719"/>
            <a:ext cx="2377440" cy="365125"/>
          </a:xfrm>
        </p:spPr>
        <p:txBody>
          <a:bodyPr/>
          <a:lstStyle/>
          <a:p>
            <a:r>
              <a:rPr lang="en-US" spc="300" dirty="0"/>
              <a:t>LOOKING AHEAD</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12</a:t>
            </a:fld>
            <a:endParaRPr lang="en-US" dirty="0"/>
          </a:p>
        </p:txBody>
      </p:sp>
      <p:sp>
        <p:nvSpPr>
          <p:cNvPr id="7" name="TextBox 6">
            <a:extLst>
              <a:ext uri="{FF2B5EF4-FFF2-40B4-BE49-F238E27FC236}">
                <a16:creationId xmlns:a16="http://schemas.microsoft.com/office/drawing/2014/main" id="{290A901E-FC9E-A3F3-D6ED-8F2B1042631A}"/>
              </a:ext>
            </a:extLst>
          </p:cNvPr>
          <p:cNvSpPr txBox="1"/>
          <p:nvPr/>
        </p:nvSpPr>
        <p:spPr>
          <a:xfrm>
            <a:off x="5451365" y="3547492"/>
            <a:ext cx="6097904" cy="923330"/>
          </a:xfrm>
          <a:prstGeom prst="rect">
            <a:avLst/>
          </a:prstGeom>
          <a:noFill/>
        </p:spPr>
        <p:txBody>
          <a:bodyPr wrap="square">
            <a:spAutoFit/>
          </a:bodyPr>
          <a:lstStyle/>
          <a:p>
            <a:r>
              <a:rPr lang="en-US" b="1" i="0" dirty="0">
                <a:solidFill>
                  <a:srgbClr val="333333"/>
                </a:solidFill>
                <a:effectLst/>
                <a:latin typeface="TradeGothicNextW01-Ligh 693250"/>
              </a:rPr>
              <a:t>Goal</a:t>
            </a:r>
            <a:r>
              <a:rPr lang="en-US" b="0" i="0" dirty="0">
                <a:solidFill>
                  <a:srgbClr val="333333"/>
                </a:solidFill>
                <a:effectLst/>
                <a:latin typeface="TradeGothicNextW01-Ligh 693250"/>
              </a:rPr>
              <a:t>: To increase customer retention, the sales team wants to identify the leading indicators that a customer will leave the bank</a:t>
            </a:r>
            <a:endParaRPr lang="en-US" dirty="0"/>
          </a:p>
        </p:txBody>
      </p:sp>
    </p:spTree>
    <p:extLst>
      <p:ext uri="{BB962C8B-B14F-4D97-AF65-F5344CB8AC3E}">
        <p14:creationId xmlns:p14="http://schemas.microsoft.com/office/powerpoint/2010/main" val="3164405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036">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1188069" y="381935"/>
            <a:ext cx="9356106" cy="1200329"/>
          </a:xfrm>
        </p:spPr>
        <p:txBody>
          <a:bodyPr vert="horz" lIns="91440" tIns="45720" rIns="91440" bIns="45720" rtlCol="0" anchor="t">
            <a:normAutofit/>
          </a:bodyPr>
          <a:lstStyle/>
          <a:p>
            <a:pPr algn="l">
              <a:lnSpc>
                <a:spcPct val="90000"/>
              </a:lnSpc>
            </a:pPr>
            <a:r>
              <a:rPr lang="en-US" sz="6000" kern="1200" dirty="0">
                <a:solidFill>
                  <a:schemeClr val="tx1"/>
                </a:solidFill>
                <a:latin typeface="+mj-lt"/>
                <a:ea typeface="+mj-ea"/>
                <a:cs typeface="+mj-cs"/>
              </a:rPr>
              <a:t>Analysis</a:t>
            </a:r>
          </a:p>
        </p:txBody>
      </p:sp>
      <p:grpSp>
        <p:nvGrpSpPr>
          <p:cNvPr id="1039" name="Group 1038">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03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04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103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1038" name="Straight Connector 103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a:xfrm>
            <a:off x="8640075" y="5459961"/>
            <a:ext cx="256438" cy="210907"/>
          </a:xfrm>
        </p:spPr>
        <p:txBody>
          <a:bodyPr/>
          <a:lstStyle/>
          <a:p>
            <a:pPr defTabSz="525871">
              <a:spcAft>
                <a:spcPts val="426"/>
              </a:spcAft>
            </a:pPr>
            <a:fld id="{8C2E478F-E849-4A8C-AF1F-CBCC78A7CBFA}" type="slidenum">
              <a:rPr lang="en-US" sz="690" kern="1200">
                <a:solidFill>
                  <a:schemeClr val="tx1">
                    <a:tint val="75000"/>
                  </a:schemeClr>
                </a:solidFill>
                <a:latin typeface="+mn-lt"/>
                <a:ea typeface="+mn-ea"/>
                <a:cs typeface="+mn-cs"/>
              </a:rPr>
              <a:pPr defTabSz="525871">
                <a:spcAft>
                  <a:spcPts val="426"/>
                </a:spcAft>
              </a:pPr>
              <a:t>13</a:t>
            </a:fld>
            <a:endParaRPr lang="en-US"/>
          </a:p>
        </p:txBody>
      </p:sp>
      <p:sp>
        <p:nvSpPr>
          <p:cNvPr id="5" name="Rectangle 4">
            <a:extLst>
              <a:ext uri="{FF2B5EF4-FFF2-40B4-BE49-F238E27FC236}">
                <a16:creationId xmlns:a16="http://schemas.microsoft.com/office/drawing/2014/main" id="{5D4E93C4-48C1-C69B-3AC4-E11A9908E7BC}"/>
              </a:ext>
            </a:extLst>
          </p:cNvPr>
          <p:cNvSpPr/>
          <p:nvPr/>
        </p:nvSpPr>
        <p:spPr>
          <a:xfrm>
            <a:off x="1892397" y="2671262"/>
            <a:ext cx="1693605" cy="570284"/>
          </a:xfrm>
          <a:prstGeom prst="rect">
            <a:avLst/>
          </a:prstGeom>
          <a:noFill/>
        </p:spPr>
        <p:txBody>
          <a:bodyPr wrap="none" lIns="91440" tIns="45720" rIns="91440" bIns="45720">
            <a:spAutoFit/>
          </a:bodyPr>
          <a:lstStyle/>
          <a:p>
            <a:pPr algn="ctr" defTabSz="525871">
              <a:spcAft>
                <a:spcPts val="426"/>
              </a:spcAft>
            </a:pPr>
            <a:r>
              <a:rPr lang="en-US" sz="3106" kern="1200" dirty="0">
                <a:ln w="0"/>
                <a:solidFill>
                  <a:schemeClr val="accent1"/>
                </a:solidFill>
                <a:effectLst>
                  <a:outerShdw blurRad="38100" dist="25400" dir="5400000" algn="ctr" rotWithShape="0">
                    <a:srgbClr val="6E747A">
                      <a:alpha val="43000"/>
                    </a:srgbClr>
                  </a:outerShdw>
                </a:effectLst>
                <a:latin typeface="+mn-lt"/>
                <a:ea typeface="+mn-ea"/>
                <a:cs typeface="+mn-cs"/>
              </a:rPr>
              <a:t>Data Sets</a:t>
            </a:r>
            <a:endParaRPr lang="en-US" sz="5400" dirty="0">
              <a:ln w="0"/>
              <a:solidFill>
                <a:schemeClr val="accent1"/>
              </a:solidFill>
              <a:effectLst>
                <a:outerShdw blurRad="38100" dist="25400" dir="5400000" algn="ctr" rotWithShape="0">
                  <a:srgbClr val="6E747A">
                    <a:alpha val="43000"/>
                  </a:srgbClr>
                </a:outerShdw>
              </a:effectLst>
            </a:endParaRPr>
          </a:p>
        </p:txBody>
      </p:sp>
      <p:sp>
        <p:nvSpPr>
          <p:cNvPr id="7" name="TextBox 6">
            <a:extLst>
              <a:ext uri="{FF2B5EF4-FFF2-40B4-BE49-F238E27FC236}">
                <a16:creationId xmlns:a16="http://schemas.microsoft.com/office/drawing/2014/main" id="{04EDEA2D-9659-5EF6-36AD-2C5B32469378}"/>
              </a:ext>
            </a:extLst>
          </p:cNvPr>
          <p:cNvSpPr txBox="1"/>
          <p:nvPr/>
        </p:nvSpPr>
        <p:spPr>
          <a:xfrm>
            <a:off x="1977680" y="3418725"/>
            <a:ext cx="2310806" cy="512961"/>
          </a:xfrm>
          <a:prstGeom prst="rect">
            <a:avLst/>
          </a:prstGeom>
          <a:noFill/>
        </p:spPr>
        <p:txBody>
          <a:bodyPr wrap="square" rtlCol="0">
            <a:spAutoFit/>
          </a:bodyPr>
          <a:lstStyle/>
          <a:p>
            <a:pPr defTabSz="525871">
              <a:spcAft>
                <a:spcPts val="426"/>
              </a:spcAft>
            </a:pPr>
            <a:r>
              <a:rPr lang="en-US" sz="1200" kern="1200" dirty="0">
                <a:solidFill>
                  <a:schemeClr val="tx1"/>
                </a:solidFill>
                <a:latin typeface="+mn-lt"/>
                <a:ea typeface="+mn-ea"/>
                <a:cs typeface="+mn-cs"/>
                <a:hlinkClick r:id="rId2" action="ppaction://hlinkfile"/>
              </a:rPr>
              <a:t>Pig E Bank Clients Data</a:t>
            </a:r>
          </a:p>
          <a:p>
            <a:pPr defTabSz="525871">
              <a:spcAft>
                <a:spcPts val="426"/>
              </a:spcAft>
            </a:pPr>
            <a:r>
              <a:rPr lang="en-US" sz="1200" kern="1200" dirty="0">
                <a:solidFill>
                  <a:schemeClr val="tx1"/>
                </a:solidFill>
                <a:latin typeface="+mn-lt"/>
                <a:ea typeface="+mn-ea"/>
                <a:cs typeface="+mn-cs"/>
                <a:hlinkClick r:id="rId3" action="ppaction://hlinkfile"/>
              </a:rPr>
              <a:t>Download Data Set</a:t>
            </a:r>
            <a:endParaRPr lang="en-US" sz="1200" dirty="0"/>
          </a:p>
        </p:txBody>
      </p:sp>
      <p:sp>
        <p:nvSpPr>
          <p:cNvPr id="8" name="Rectangle 7">
            <a:extLst>
              <a:ext uri="{FF2B5EF4-FFF2-40B4-BE49-F238E27FC236}">
                <a16:creationId xmlns:a16="http://schemas.microsoft.com/office/drawing/2014/main" id="{9F769CD2-3746-9E44-AC0A-B3FC90D42F2B}"/>
              </a:ext>
            </a:extLst>
          </p:cNvPr>
          <p:cNvSpPr/>
          <p:nvPr/>
        </p:nvSpPr>
        <p:spPr>
          <a:xfrm>
            <a:off x="4805702" y="2671262"/>
            <a:ext cx="1010085" cy="570284"/>
          </a:xfrm>
          <a:prstGeom prst="rect">
            <a:avLst/>
          </a:prstGeom>
          <a:noFill/>
        </p:spPr>
        <p:txBody>
          <a:bodyPr wrap="none" lIns="91440" tIns="45720" rIns="91440" bIns="45720">
            <a:spAutoFit/>
          </a:bodyPr>
          <a:lstStyle/>
          <a:p>
            <a:pPr algn="ctr" defTabSz="525871">
              <a:spcAft>
                <a:spcPts val="426"/>
              </a:spcAft>
            </a:pPr>
            <a:r>
              <a:rPr lang="en-US" sz="3106" kern="1200" dirty="0">
                <a:ln w="0"/>
                <a:solidFill>
                  <a:schemeClr val="accent1"/>
                </a:solidFill>
                <a:effectLst>
                  <a:outerShdw blurRad="38100" dist="25400" dir="5400000" algn="ctr" rotWithShape="0">
                    <a:srgbClr val="6E747A">
                      <a:alpha val="43000"/>
                    </a:srgbClr>
                  </a:outerShdw>
                </a:effectLst>
                <a:latin typeface="+mn-lt"/>
                <a:ea typeface="+mn-ea"/>
                <a:cs typeface="+mn-cs"/>
              </a:rPr>
              <a:t>Tools</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9" name="TextBox 8">
            <a:extLst>
              <a:ext uri="{FF2B5EF4-FFF2-40B4-BE49-F238E27FC236}">
                <a16:creationId xmlns:a16="http://schemas.microsoft.com/office/drawing/2014/main" id="{B5AB494A-99A2-891E-E39E-6FA41C828401}"/>
              </a:ext>
            </a:extLst>
          </p:cNvPr>
          <p:cNvSpPr txBox="1"/>
          <p:nvPr/>
        </p:nvSpPr>
        <p:spPr>
          <a:xfrm>
            <a:off x="4830153" y="3620576"/>
            <a:ext cx="1298123" cy="841256"/>
          </a:xfrm>
          <a:prstGeom prst="rect">
            <a:avLst/>
          </a:prstGeom>
          <a:noFill/>
        </p:spPr>
        <p:txBody>
          <a:bodyPr wrap="square" rtlCol="0">
            <a:spAutoFit/>
          </a:bodyPr>
          <a:lstStyle/>
          <a:p>
            <a:pPr marL="164335" indent="-164335" defTabSz="525871">
              <a:spcAft>
                <a:spcPts val="426"/>
              </a:spcAft>
              <a:buFont typeface="Arial" panose="020B0604020202020204" pitchFamily="34" charset="0"/>
              <a:buChar char="•"/>
            </a:pPr>
            <a:r>
              <a:rPr lang="en-US" sz="1200" kern="1200" dirty="0">
                <a:solidFill>
                  <a:schemeClr val="tx1"/>
                </a:solidFill>
                <a:latin typeface="+mn-lt"/>
                <a:ea typeface="+mn-ea"/>
                <a:cs typeface="+mn-cs"/>
              </a:rPr>
              <a:t>Microsoft Excel</a:t>
            </a:r>
          </a:p>
          <a:p>
            <a:pPr marL="164335" indent="-164335" defTabSz="525871">
              <a:spcAft>
                <a:spcPts val="426"/>
              </a:spcAft>
              <a:buFont typeface="Arial" panose="020B0604020202020204" pitchFamily="34" charset="0"/>
              <a:buChar char="•"/>
            </a:pPr>
            <a:endParaRPr lang="en-US" sz="1200" kern="1200" dirty="0">
              <a:solidFill>
                <a:schemeClr val="tx1"/>
              </a:solidFill>
              <a:latin typeface="+mn-lt"/>
              <a:ea typeface="+mn-ea"/>
              <a:cs typeface="+mn-cs"/>
            </a:endParaRPr>
          </a:p>
          <a:p>
            <a:pPr marL="285750" indent="-285750">
              <a:spcAft>
                <a:spcPts val="600"/>
              </a:spcAft>
              <a:buFont typeface="Arial" panose="020B0604020202020204" pitchFamily="34" charset="0"/>
              <a:buChar char="•"/>
            </a:pPr>
            <a:endParaRPr lang="en-US" dirty="0"/>
          </a:p>
        </p:txBody>
      </p:sp>
      <p:pic>
        <p:nvPicPr>
          <p:cNvPr id="1026" name="Picture 2" descr="Microsoft Excel logo and symbol, meaning, history, PNG">
            <a:extLst>
              <a:ext uri="{FF2B5EF4-FFF2-40B4-BE49-F238E27FC236}">
                <a16:creationId xmlns:a16="http://schemas.microsoft.com/office/drawing/2014/main" id="{AAE1AC37-95AF-466B-0DCE-A752B7D43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6530" y="3404892"/>
            <a:ext cx="884505" cy="55281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81AEE7F-390A-ADC5-D989-9019086D99FB}"/>
              </a:ext>
            </a:extLst>
          </p:cNvPr>
          <p:cNvSpPr txBox="1"/>
          <p:nvPr/>
        </p:nvSpPr>
        <p:spPr>
          <a:xfrm>
            <a:off x="6439410" y="2630218"/>
            <a:ext cx="4283116" cy="3336234"/>
          </a:xfrm>
          <a:prstGeom prst="rect">
            <a:avLst/>
          </a:prstGeom>
          <a:noFill/>
        </p:spPr>
        <p:txBody>
          <a:bodyPr wrap="square" rtlCol="0">
            <a:spAutoFit/>
          </a:bodyPr>
          <a:lstStyle/>
          <a:p>
            <a:pPr marL="243459" indent="-243459" defTabSz="649224">
              <a:spcAft>
                <a:spcPts val="426"/>
              </a:spcAft>
              <a:buFont typeface="+mj-lt"/>
              <a:buAutoNum type="arabicPeriod"/>
            </a:pPr>
            <a:r>
              <a:rPr lang="en-US" sz="1278" kern="1200" dirty="0">
                <a:solidFill>
                  <a:schemeClr val="tx1"/>
                </a:solidFill>
                <a:latin typeface="+mn-lt"/>
                <a:ea typeface="+mn-ea"/>
                <a:cs typeface="+mn-cs"/>
              </a:rPr>
              <a:t>Researched Software tools for handling big data</a:t>
            </a:r>
          </a:p>
          <a:p>
            <a:pPr marL="243459" indent="-243459" defTabSz="649224">
              <a:spcAft>
                <a:spcPts val="426"/>
              </a:spcAft>
              <a:buFont typeface="+mj-lt"/>
              <a:buAutoNum type="arabicPeriod"/>
            </a:pPr>
            <a:r>
              <a:rPr lang="en-US" sz="1278" kern="1200" dirty="0">
                <a:solidFill>
                  <a:schemeClr val="tx1"/>
                </a:solidFill>
                <a:latin typeface="+mn-lt"/>
                <a:ea typeface="+mn-ea"/>
                <a:cs typeface="+mn-cs"/>
              </a:rPr>
              <a:t>Suggested ways of controlling for bias and communicating concerns to stakeholders </a:t>
            </a:r>
          </a:p>
          <a:p>
            <a:pPr marL="243459" indent="-243459" defTabSz="649224">
              <a:spcAft>
                <a:spcPts val="426"/>
              </a:spcAft>
              <a:buFont typeface="+mj-lt"/>
              <a:buAutoNum type="arabicPeriod"/>
            </a:pPr>
            <a:r>
              <a:rPr lang="en-US" sz="1278" kern="1200" dirty="0">
                <a:solidFill>
                  <a:schemeClr val="tx1"/>
                </a:solidFill>
                <a:latin typeface="+mn-lt"/>
                <a:ea typeface="+mn-ea"/>
                <a:cs typeface="+mn-cs"/>
              </a:rPr>
              <a:t>Carried out steps in the data mining process, including data cleaning and descriptive   statistics </a:t>
            </a:r>
          </a:p>
          <a:p>
            <a:pPr marL="243459" indent="-243459" defTabSz="649224">
              <a:spcAft>
                <a:spcPts val="426"/>
              </a:spcAft>
              <a:buFont typeface="+mj-lt"/>
              <a:buAutoNum type="arabicPeriod"/>
            </a:pPr>
            <a:r>
              <a:rPr lang="en-US" sz="1278" kern="1200" dirty="0">
                <a:solidFill>
                  <a:schemeClr val="tx1"/>
                </a:solidFill>
                <a:latin typeface="+mn-lt"/>
                <a:ea typeface="+mn-ea"/>
                <a:cs typeface="+mn-cs"/>
              </a:rPr>
              <a:t>Created a decision tree model to test the outcomes of an analysis</a:t>
            </a:r>
          </a:p>
          <a:p>
            <a:pPr marL="243459" indent="-243459" defTabSz="649224">
              <a:spcAft>
                <a:spcPts val="426"/>
              </a:spcAft>
              <a:buFont typeface="+mj-lt"/>
              <a:buAutoNum type="arabicPeriod"/>
            </a:pPr>
            <a:r>
              <a:rPr lang="en-US" sz="1278" kern="1200" dirty="0">
                <a:solidFill>
                  <a:schemeClr val="tx1"/>
                </a:solidFill>
                <a:latin typeface="+mn-lt"/>
                <a:ea typeface="+mn-ea"/>
                <a:cs typeface="+mn-cs"/>
              </a:rPr>
              <a:t>Analyzed the output of a linear regression  and Identified the correct predictive </a:t>
            </a:r>
            <a:r>
              <a:rPr lang="en-US" sz="1278" b="1" kern="1200" dirty="0">
                <a:solidFill>
                  <a:schemeClr val="tx1"/>
                </a:solidFill>
                <a:latin typeface="+mn-lt"/>
                <a:ea typeface="+mn-ea"/>
                <a:cs typeface="+mn-cs"/>
              </a:rPr>
              <a:t>model</a:t>
            </a:r>
            <a:r>
              <a:rPr lang="en-US" sz="1278" kern="1200" dirty="0">
                <a:solidFill>
                  <a:schemeClr val="tx1"/>
                </a:solidFill>
                <a:latin typeface="+mn-lt"/>
                <a:ea typeface="+mn-ea"/>
                <a:cs typeface="+mn-cs"/>
              </a:rPr>
              <a:t> for different scenarios </a:t>
            </a:r>
          </a:p>
          <a:p>
            <a:pPr marL="243459" indent="-243459" defTabSz="649224">
              <a:spcAft>
                <a:spcPts val="426"/>
              </a:spcAft>
              <a:buFont typeface="+mj-lt"/>
              <a:buAutoNum type="arabicPeriod"/>
            </a:pPr>
            <a:r>
              <a:rPr lang="en-US" sz="1278" kern="1200" dirty="0">
                <a:solidFill>
                  <a:schemeClr val="tx1"/>
                </a:solidFill>
                <a:latin typeface="+mn-lt"/>
                <a:ea typeface="+mn-ea"/>
                <a:cs typeface="+mn-cs"/>
              </a:rPr>
              <a:t>Created a time series and a simple moving average in Excel</a:t>
            </a:r>
          </a:p>
          <a:p>
            <a:pPr marL="243459" indent="-243459" defTabSz="649224">
              <a:spcAft>
                <a:spcPts val="426"/>
              </a:spcAft>
              <a:buFont typeface="+mj-lt"/>
              <a:buAutoNum type="arabicPeriod"/>
            </a:pPr>
            <a:r>
              <a:rPr lang="en-US" sz="1278" kern="1200" dirty="0">
                <a:solidFill>
                  <a:schemeClr val="tx1"/>
                </a:solidFill>
                <a:latin typeface="+mn-lt"/>
                <a:ea typeface="+mn-ea"/>
                <a:cs typeface="+mn-cs"/>
              </a:rPr>
              <a:t>Created a GitHub account and repositories </a:t>
            </a:r>
          </a:p>
          <a:p>
            <a:pPr marL="243459" indent="-243459" defTabSz="649224">
              <a:spcAft>
                <a:spcPts val="426"/>
              </a:spcAft>
              <a:buFont typeface="+mj-lt"/>
              <a:buAutoNum type="arabicPeriod"/>
            </a:pPr>
            <a:endParaRPr lang="en-US" sz="1278" kern="1200" dirty="0">
              <a:solidFill>
                <a:schemeClr val="tx1"/>
              </a:solidFill>
              <a:latin typeface="+mn-lt"/>
              <a:ea typeface="+mn-ea"/>
              <a:cs typeface="+mn-cs"/>
            </a:endParaRPr>
          </a:p>
          <a:p>
            <a:pPr marL="342900" indent="-342900">
              <a:spcAft>
                <a:spcPts val="600"/>
              </a:spcAft>
              <a:buFont typeface="+mj-lt"/>
              <a:buAutoNum type="arabicPeriod"/>
            </a:pPr>
            <a:endParaRPr lang="en-US" dirty="0"/>
          </a:p>
        </p:txBody>
      </p:sp>
      <p:sp>
        <p:nvSpPr>
          <p:cNvPr id="11" name="Rectangle 10">
            <a:extLst>
              <a:ext uri="{FF2B5EF4-FFF2-40B4-BE49-F238E27FC236}">
                <a16:creationId xmlns:a16="http://schemas.microsoft.com/office/drawing/2014/main" id="{3421A91C-BE5B-C2EC-0040-33C9FB25AD46}"/>
              </a:ext>
            </a:extLst>
          </p:cNvPr>
          <p:cNvSpPr/>
          <p:nvPr/>
        </p:nvSpPr>
        <p:spPr>
          <a:xfrm>
            <a:off x="7485549" y="1841621"/>
            <a:ext cx="1410964" cy="570284"/>
          </a:xfrm>
          <a:prstGeom prst="rect">
            <a:avLst/>
          </a:prstGeom>
          <a:noFill/>
        </p:spPr>
        <p:txBody>
          <a:bodyPr wrap="none" lIns="91440" tIns="45720" rIns="91440" bIns="45720">
            <a:spAutoFit/>
          </a:bodyPr>
          <a:lstStyle/>
          <a:p>
            <a:pPr algn="ctr" defTabSz="525871">
              <a:spcAft>
                <a:spcPts val="426"/>
              </a:spcAft>
            </a:pPr>
            <a:r>
              <a:rPr lang="en-US" sz="3106" kern="1200" dirty="0">
                <a:ln w="0"/>
                <a:solidFill>
                  <a:schemeClr val="accent1"/>
                </a:solidFill>
                <a:effectLst>
                  <a:outerShdw blurRad="38100" dist="25400" dir="5400000" algn="ctr" rotWithShape="0">
                    <a:srgbClr val="6E747A">
                      <a:alpha val="43000"/>
                    </a:srgbClr>
                  </a:outerShdw>
                </a:effectLst>
                <a:latin typeface="+mn-lt"/>
                <a:ea typeface="+mn-ea"/>
                <a:cs typeface="+mn-cs"/>
              </a:rPr>
              <a:t>Process</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14" name="Picture 13" descr="A logo of a cat&#10;&#10;Description automatically generated">
            <a:extLst>
              <a:ext uri="{FF2B5EF4-FFF2-40B4-BE49-F238E27FC236}">
                <a16:creationId xmlns:a16="http://schemas.microsoft.com/office/drawing/2014/main" id="{05C1ED91-6682-3642-A70B-C879B8F37CD0}"/>
              </a:ext>
            </a:extLst>
          </p:cNvPr>
          <p:cNvPicPr>
            <a:picLocks noChangeAspect="1"/>
          </p:cNvPicPr>
          <p:nvPr/>
        </p:nvPicPr>
        <p:blipFill>
          <a:blip r:embed="rId5"/>
          <a:stretch>
            <a:fillRect/>
          </a:stretch>
        </p:blipFill>
        <p:spPr>
          <a:xfrm>
            <a:off x="4026300" y="4013857"/>
            <a:ext cx="2254429" cy="1266001"/>
          </a:xfrm>
          <a:prstGeom prst="rect">
            <a:avLst/>
          </a:prstGeom>
        </p:spPr>
      </p:pic>
    </p:spTree>
    <p:extLst>
      <p:ext uri="{BB962C8B-B14F-4D97-AF65-F5344CB8AC3E}">
        <p14:creationId xmlns:p14="http://schemas.microsoft.com/office/powerpoint/2010/main" val="2334986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546308" y="912417"/>
            <a:ext cx="11002961"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546307" y="148449"/>
            <a:ext cx="11002962" cy="823913"/>
          </a:xfrm>
        </p:spPr>
        <p:txBody>
          <a:bodyPr>
            <a:normAutofit/>
          </a:bodyPr>
          <a:lstStyle/>
          <a:p>
            <a:r>
              <a:rPr lang="en-US" sz="4400" dirty="0"/>
              <a:t>Visualizations</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14</a:t>
            </a:fld>
            <a:endParaRPr lang="en-US" dirty="0"/>
          </a:p>
        </p:txBody>
      </p:sp>
      <p:pic>
        <p:nvPicPr>
          <p:cNvPr id="8" name="Picture 7">
            <a:extLst>
              <a:ext uri="{FF2B5EF4-FFF2-40B4-BE49-F238E27FC236}">
                <a16:creationId xmlns:a16="http://schemas.microsoft.com/office/drawing/2014/main" id="{E967FCD0-4192-9168-3F80-8E454A7415E5}"/>
              </a:ext>
            </a:extLst>
          </p:cNvPr>
          <p:cNvPicPr>
            <a:picLocks noChangeAspect="1"/>
          </p:cNvPicPr>
          <p:nvPr/>
        </p:nvPicPr>
        <p:blipFill>
          <a:blip r:embed="rId2"/>
          <a:stretch>
            <a:fillRect/>
          </a:stretch>
        </p:blipFill>
        <p:spPr>
          <a:xfrm>
            <a:off x="2341329" y="1579871"/>
            <a:ext cx="7720874" cy="5459297"/>
          </a:xfrm>
          <a:prstGeom prst="rect">
            <a:avLst/>
          </a:prstGeom>
        </p:spPr>
      </p:pic>
    </p:spTree>
    <p:extLst>
      <p:ext uri="{BB962C8B-B14F-4D97-AF65-F5344CB8AC3E}">
        <p14:creationId xmlns:p14="http://schemas.microsoft.com/office/powerpoint/2010/main" val="742890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876693" y="741391"/>
            <a:ext cx="3881045" cy="1616203"/>
          </a:xfrm>
        </p:spPr>
        <p:txBody>
          <a:bodyPr vert="horz" lIns="91440" tIns="45720" rIns="91440" bIns="45720" rtlCol="0" anchor="b">
            <a:normAutofit/>
          </a:bodyPr>
          <a:lstStyle/>
          <a:p>
            <a:pPr algn="l">
              <a:lnSpc>
                <a:spcPct val="90000"/>
              </a:lnSpc>
            </a:pPr>
            <a:r>
              <a:rPr lang="en-US" sz="4400" kern="1200" dirty="0">
                <a:solidFill>
                  <a:schemeClr val="tx1"/>
                </a:solidFill>
                <a:latin typeface="+mj-lt"/>
                <a:ea typeface="+mj-ea"/>
                <a:cs typeface="+mj-cs"/>
              </a:rPr>
              <a:t>Conclusion</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876693" y="2533476"/>
            <a:ext cx="3455821" cy="3447832"/>
          </a:xfrm>
        </p:spPr>
        <p:txBody>
          <a:bodyPr vert="horz" lIns="91440" tIns="45720" rIns="91440" bIns="45720" rtlCol="0" anchor="t">
            <a:normAutofit/>
          </a:bodyPr>
          <a:lstStyle/>
          <a:p>
            <a:pPr marL="285750" indent="-228600" algn="l">
              <a:lnSpc>
                <a:spcPct val="90000"/>
              </a:lnSpc>
              <a:buFont typeface="Arial" panose="020B0604020202020204" pitchFamily="34" charset="0"/>
              <a:buChar char="•"/>
            </a:pPr>
            <a:r>
              <a:rPr lang="en-US" sz="1700" dirty="0">
                <a:solidFill>
                  <a:schemeClr val="accent2"/>
                </a:solidFill>
              </a:rPr>
              <a:t> Based on the analysis of the data the determining factors for client loss are: </a:t>
            </a:r>
          </a:p>
          <a:p>
            <a:pPr marL="457200" indent="-228600" algn="l">
              <a:lnSpc>
                <a:spcPct val="90000"/>
              </a:lnSpc>
              <a:buFont typeface="Arial" panose="020B0604020202020204" pitchFamily="34" charset="0"/>
              <a:buChar char="•"/>
            </a:pPr>
            <a:r>
              <a:rPr lang="en-US" sz="1700" dirty="0">
                <a:solidFill>
                  <a:schemeClr val="accent2"/>
                </a:solidFill>
              </a:rPr>
              <a:t>Inactivity (inactive clients are more likely to leave Pig E Bank)</a:t>
            </a:r>
          </a:p>
          <a:p>
            <a:pPr marL="457200" indent="-228600" algn="l">
              <a:lnSpc>
                <a:spcPct val="90000"/>
              </a:lnSpc>
              <a:buFont typeface="Arial" panose="020B0604020202020204" pitchFamily="34" charset="0"/>
              <a:buChar char="•"/>
            </a:pPr>
            <a:r>
              <a:rPr lang="en-US" sz="1700" dirty="0">
                <a:solidFill>
                  <a:schemeClr val="accent2"/>
                </a:solidFill>
              </a:rPr>
              <a:t> Gender (Female client loss is disproportionate to males)</a:t>
            </a:r>
          </a:p>
          <a:p>
            <a:pPr marL="457200" indent="-228600" algn="l">
              <a:lnSpc>
                <a:spcPct val="90000"/>
              </a:lnSpc>
              <a:buFont typeface="Arial" panose="020B0604020202020204" pitchFamily="34" charset="0"/>
              <a:buChar char="•"/>
            </a:pPr>
            <a:r>
              <a:rPr lang="en-US" sz="1700" dirty="0">
                <a:solidFill>
                  <a:schemeClr val="accent2"/>
                </a:solidFill>
              </a:rPr>
              <a:t>Nationality, (75 out of 178 German clients left the bank, highest percentage).</a:t>
            </a:r>
          </a:p>
        </p:txBody>
      </p:sp>
      <p:pic>
        <p:nvPicPr>
          <p:cNvPr id="4" name="Picture 3">
            <a:extLst>
              <a:ext uri="{FF2B5EF4-FFF2-40B4-BE49-F238E27FC236}">
                <a16:creationId xmlns:a16="http://schemas.microsoft.com/office/drawing/2014/main" id="{CB89FFFA-1760-1A4B-F103-2E307A8E12A5}"/>
              </a:ext>
            </a:extLst>
          </p:cNvPr>
          <p:cNvPicPr>
            <a:picLocks noChangeAspect="1"/>
          </p:cNvPicPr>
          <p:nvPr/>
        </p:nvPicPr>
        <p:blipFill>
          <a:blip r:embed="rId2"/>
          <a:stretch>
            <a:fillRect/>
          </a:stretch>
        </p:blipFill>
        <p:spPr>
          <a:xfrm>
            <a:off x="5218515" y="941765"/>
            <a:ext cx="6389346" cy="3657900"/>
          </a:xfrm>
          <a:prstGeom prst="rect">
            <a:avLst/>
          </a:prstGeom>
        </p:spPr>
      </p:pic>
      <p:grpSp>
        <p:nvGrpSpPr>
          <p:cNvPr id="31" name="Group 3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32" name="Rectangle 3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901021FA-8089-948B-2DD3-B5B4EE10CED3}"/>
              </a:ext>
            </a:extLst>
          </p:cNvPr>
          <p:cNvSpPr txBox="1"/>
          <p:nvPr/>
        </p:nvSpPr>
        <p:spPr>
          <a:xfrm>
            <a:off x="6535969" y="5269904"/>
            <a:ext cx="4086578" cy="646331"/>
          </a:xfrm>
          <a:prstGeom prst="rect">
            <a:avLst/>
          </a:prstGeom>
          <a:noFill/>
        </p:spPr>
        <p:txBody>
          <a:bodyPr wrap="square" rtlCol="0">
            <a:spAutoFit/>
          </a:bodyPr>
          <a:lstStyle/>
          <a:p>
            <a:r>
              <a:rPr lang="en-US" sz="3600" dirty="0">
                <a:hlinkClick r:id="rId3">
                  <a:extLst>
                    <a:ext uri="{A12FA001-AC4F-418D-AE19-62706E023703}">
                      <ahyp:hlinkClr xmlns:ahyp="http://schemas.microsoft.com/office/drawing/2018/hyperlinkcolor" val="tx"/>
                    </a:ext>
                  </a:extLst>
                </a:hlinkClick>
              </a:rPr>
              <a:t>Project Link</a:t>
            </a:r>
            <a:endParaRPr lang="en-US" sz="3600" dirty="0"/>
          </a:p>
        </p:txBody>
      </p:sp>
    </p:spTree>
    <p:extLst>
      <p:ext uri="{BB962C8B-B14F-4D97-AF65-F5344CB8AC3E}">
        <p14:creationId xmlns:p14="http://schemas.microsoft.com/office/powerpoint/2010/main" val="2813388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137039" y="585518"/>
            <a:ext cx="6412230" cy="1051829"/>
          </a:xfrm>
        </p:spPr>
        <p:txBody>
          <a:bodyPr>
            <a:noAutofit/>
          </a:bodyPr>
          <a:lstStyle/>
          <a:p>
            <a:br>
              <a:rPr lang="en-US" sz="4400" dirty="0"/>
            </a:br>
            <a:r>
              <a:rPr lang="en-US" sz="4400" dirty="0"/>
              <a:t>Instacart Grocery Basket Analysis</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a:xfrm>
            <a:off x="0" y="0"/>
            <a:ext cx="4640580" cy="6867922"/>
          </a:xfrm>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31199" y="1637347"/>
            <a:ext cx="2834640" cy="365125"/>
          </a:xfrm>
        </p:spPr>
        <p:txBody>
          <a:bodyPr/>
          <a:lstStyle/>
          <a:p>
            <a:r>
              <a:rPr lang="en-US" dirty="0"/>
              <a:t>Let’s Take a look</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16</a:t>
            </a:fld>
            <a:endParaRPr lang="en-US" dirty="0"/>
          </a:p>
        </p:txBody>
      </p:sp>
      <p:sp>
        <p:nvSpPr>
          <p:cNvPr id="4" name="TextBox 3">
            <a:extLst>
              <a:ext uri="{FF2B5EF4-FFF2-40B4-BE49-F238E27FC236}">
                <a16:creationId xmlns:a16="http://schemas.microsoft.com/office/drawing/2014/main" id="{351DDB8D-A9C7-7EC9-AED4-87E31E74967B}"/>
              </a:ext>
            </a:extLst>
          </p:cNvPr>
          <p:cNvSpPr txBox="1"/>
          <p:nvPr/>
        </p:nvSpPr>
        <p:spPr>
          <a:xfrm>
            <a:off x="4595412" y="2481479"/>
            <a:ext cx="6999026" cy="3693319"/>
          </a:xfrm>
          <a:prstGeom prst="rect">
            <a:avLst/>
          </a:prstGeom>
          <a:noFill/>
        </p:spPr>
        <p:txBody>
          <a:bodyPr wrap="square" rtlCol="0">
            <a:spAutoFit/>
          </a:bodyPr>
          <a:lstStyle/>
          <a:p>
            <a:r>
              <a:rPr lang="en-US" b="1" dirty="0"/>
              <a:t>GOAL</a:t>
            </a:r>
            <a:r>
              <a:rPr lang="en-US" dirty="0"/>
              <a:t>: To obtain informational knowledge about who the customers are and their purchasing behaviors. To build an effective marketing strategy we need to analyze customers spending habits. </a:t>
            </a:r>
          </a:p>
          <a:p>
            <a:pPr marL="285750" indent="-285750">
              <a:buFont typeface="Arial" panose="020B0604020202020204" pitchFamily="34" charset="0"/>
              <a:buChar char="•"/>
            </a:pPr>
            <a:r>
              <a:rPr lang="en-US" dirty="0"/>
              <a:t>The sales team needs to know what the busiest days of the week and hours of the day are to schedule ads at times when there are fewer orders.</a:t>
            </a:r>
          </a:p>
          <a:p>
            <a:pPr marL="285750" indent="-285750">
              <a:buFont typeface="Arial" panose="020B0604020202020204" pitchFamily="34" charset="0"/>
              <a:buChar char="•"/>
            </a:pPr>
            <a:r>
              <a:rPr lang="en-US" dirty="0"/>
              <a:t> They also want to know whether there are particular times of the day when people spend the most money, as this might inform the type of products they advertise at these times. </a:t>
            </a:r>
          </a:p>
          <a:p>
            <a:pPr marL="285750" indent="-285750">
              <a:buFont typeface="Arial" panose="020B0604020202020204" pitchFamily="34" charset="0"/>
              <a:buChar char="•"/>
            </a:pPr>
            <a:r>
              <a:rPr lang="en-US" dirty="0"/>
              <a:t> Marketing and sales want to use simpler price range groupings to help direct their efforts. </a:t>
            </a:r>
          </a:p>
          <a:p>
            <a:pPr marL="285750" indent="-285750">
              <a:buFont typeface="Arial" panose="020B0604020202020204" pitchFamily="34" charset="0"/>
              <a:buChar char="•"/>
            </a:pPr>
            <a:r>
              <a:rPr lang="en-US" dirty="0"/>
              <a:t>Are there certain types of products that are more popular than others?</a:t>
            </a:r>
          </a:p>
        </p:txBody>
      </p:sp>
    </p:spTree>
    <p:extLst>
      <p:ext uri="{BB962C8B-B14F-4D97-AF65-F5344CB8AC3E}">
        <p14:creationId xmlns:p14="http://schemas.microsoft.com/office/powerpoint/2010/main" val="2718941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036">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1188069" y="381935"/>
            <a:ext cx="9356106" cy="1200329"/>
          </a:xfrm>
        </p:spPr>
        <p:txBody>
          <a:bodyPr vert="horz" lIns="91440" tIns="45720" rIns="91440" bIns="45720" rtlCol="0" anchor="t">
            <a:normAutofit/>
          </a:bodyPr>
          <a:lstStyle/>
          <a:p>
            <a:pPr algn="l">
              <a:lnSpc>
                <a:spcPct val="90000"/>
              </a:lnSpc>
            </a:pPr>
            <a:r>
              <a:rPr lang="en-US" sz="6000" kern="1200" dirty="0">
                <a:solidFill>
                  <a:schemeClr val="tx1"/>
                </a:solidFill>
                <a:latin typeface="+mj-lt"/>
                <a:ea typeface="+mj-ea"/>
                <a:cs typeface="+mj-cs"/>
              </a:rPr>
              <a:t>Analysis</a:t>
            </a:r>
          </a:p>
        </p:txBody>
      </p:sp>
      <p:grpSp>
        <p:nvGrpSpPr>
          <p:cNvPr id="1039" name="Group 1038">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03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04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103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1038" name="Straight Connector 103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a:xfrm>
            <a:off x="8640075" y="5459961"/>
            <a:ext cx="256438" cy="210907"/>
          </a:xfrm>
        </p:spPr>
        <p:txBody>
          <a:bodyPr/>
          <a:lstStyle/>
          <a:p>
            <a:pPr defTabSz="525871">
              <a:spcAft>
                <a:spcPts val="426"/>
              </a:spcAft>
            </a:pPr>
            <a:fld id="{8C2E478F-E849-4A8C-AF1F-CBCC78A7CBFA}" type="slidenum">
              <a:rPr lang="en-US" sz="690" kern="1200">
                <a:solidFill>
                  <a:schemeClr val="tx1">
                    <a:tint val="75000"/>
                  </a:schemeClr>
                </a:solidFill>
                <a:latin typeface="+mn-lt"/>
                <a:ea typeface="+mn-ea"/>
                <a:cs typeface="+mn-cs"/>
              </a:rPr>
              <a:pPr defTabSz="525871">
                <a:spcAft>
                  <a:spcPts val="426"/>
                </a:spcAft>
              </a:pPr>
              <a:t>17</a:t>
            </a:fld>
            <a:endParaRPr lang="en-US"/>
          </a:p>
        </p:txBody>
      </p:sp>
      <p:sp>
        <p:nvSpPr>
          <p:cNvPr id="5" name="Rectangle 4">
            <a:extLst>
              <a:ext uri="{FF2B5EF4-FFF2-40B4-BE49-F238E27FC236}">
                <a16:creationId xmlns:a16="http://schemas.microsoft.com/office/drawing/2014/main" id="{5D4E93C4-48C1-C69B-3AC4-E11A9908E7BC}"/>
              </a:ext>
            </a:extLst>
          </p:cNvPr>
          <p:cNvSpPr/>
          <p:nvPr/>
        </p:nvSpPr>
        <p:spPr>
          <a:xfrm>
            <a:off x="1892397" y="2671262"/>
            <a:ext cx="1693605" cy="570284"/>
          </a:xfrm>
          <a:prstGeom prst="rect">
            <a:avLst/>
          </a:prstGeom>
          <a:noFill/>
        </p:spPr>
        <p:txBody>
          <a:bodyPr wrap="none" lIns="91440" tIns="45720" rIns="91440" bIns="45720">
            <a:spAutoFit/>
          </a:bodyPr>
          <a:lstStyle/>
          <a:p>
            <a:pPr algn="ctr" defTabSz="525871">
              <a:spcAft>
                <a:spcPts val="426"/>
              </a:spcAft>
            </a:pPr>
            <a:r>
              <a:rPr lang="en-US" sz="3106" kern="1200" dirty="0">
                <a:ln w="0"/>
                <a:solidFill>
                  <a:schemeClr val="accent1"/>
                </a:solidFill>
                <a:effectLst>
                  <a:outerShdw blurRad="38100" dist="25400" dir="5400000" algn="ctr" rotWithShape="0">
                    <a:srgbClr val="6E747A">
                      <a:alpha val="43000"/>
                    </a:srgbClr>
                  </a:outerShdw>
                </a:effectLst>
                <a:latin typeface="+mn-lt"/>
                <a:ea typeface="+mn-ea"/>
                <a:cs typeface="+mn-cs"/>
              </a:rPr>
              <a:t>Data Sets</a:t>
            </a:r>
            <a:endParaRPr lang="en-US" sz="5400" dirty="0">
              <a:ln w="0"/>
              <a:solidFill>
                <a:schemeClr val="accent1"/>
              </a:solidFill>
              <a:effectLst>
                <a:outerShdw blurRad="38100" dist="25400" dir="5400000" algn="ctr" rotWithShape="0">
                  <a:srgbClr val="6E747A">
                    <a:alpha val="43000"/>
                  </a:srgbClr>
                </a:outerShdw>
              </a:effectLst>
            </a:endParaRPr>
          </a:p>
        </p:txBody>
      </p:sp>
      <p:sp>
        <p:nvSpPr>
          <p:cNvPr id="7" name="TextBox 6">
            <a:extLst>
              <a:ext uri="{FF2B5EF4-FFF2-40B4-BE49-F238E27FC236}">
                <a16:creationId xmlns:a16="http://schemas.microsoft.com/office/drawing/2014/main" id="{04EDEA2D-9659-5EF6-36AD-2C5B32469378}"/>
              </a:ext>
            </a:extLst>
          </p:cNvPr>
          <p:cNvSpPr txBox="1"/>
          <p:nvPr/>
        </p:nvSpPr>
        <p:spPr>
          <a:xfrm>
            <a:off x="1977680" y="3418725"/>
            <a:ext cx="2310806" cy="512961"/>
          </a:xfrm>
          <a:prstGeom prst="rect">
            <a:avLst/>
          </a:prstGeom>
          <a:noFill/>
        </p:spPr>
        <p:txBody>
          <a:bodyPr wrap="square" rtlCol="0">
            <a:spAutoFit/>
          </a:bodyPr>
          <a:lstStyle/>
          <a:p>
            <a:pPr defTabSz="525871">
              <a:spcAft>
                <a:spcPts val="426"/>
              </a:spcAft>
            </a:pPr>
            <a:r>
              <a:rPr lang="en-US" sz="1200" kern="1200" dirty="0">
                <a:solidFill>
                  <a:schemeClr val="tx1"/>
                </a:solidFill>
                <a:latin typeface="+mn-lt"/>
                <a:ea typeface="+mn-ea"/>
                <a:cs typeface="+mn-cs"/>
                <a:hlinkClick r:id="rId2" action="ppaction://hlinkfile"/>
              </a:rPr>
              <a:t>Instacart Market Data</a:t>
            </a:r>
          </a:p>
          <a:p>
            <a:pPr defTabSz="525871">
              <a:spcAft>
                <a:spcPts val="426"/>
              </a:spcAft>
            </a:pPr>
            <a:r>
              <a:rPr lang="en-US" sz="1200" kern="1200" dirty="0">
                <a:solidFill>
                  <a:schemeClr val="tx1"/>
                </a:solidFill>
                <a:latin typeface="+mn-lt"/>
                <a:ea typeface="+mn-ea"/>
                <a:cs typeface="+mn-cs"/>
                <a:hlinkClick r:id="rId3"/>
              </a:rPr>
              <a:t>Download Data Sets</a:t>
            </a:r>
            <a:endParaRPr lang="en-US" sz="1200" dirty="0"/>
          </a:p>
        </p:txBody>
      </p:sp>
      <p:sp>
        <p:nvSpPr>
          <p:cNvPr id="8" name="Rectangle 7">
            <a:extLst>
              <a:ext uri="{FF2B5EF4-FFF2-40B4-BE49-F238E27FC236}">
                <a16:creationId xmlns:a16="http://schemas.microsoft.com/office/drawing/2014/main" id="{9F769CD2-3746-9E44-AC0A-B3FC90D42F2B}"/>
              </a:ext>
            </a:extLst>
          </p:cNvPr>
          <p:cNvSpPr/>
          <p:nvPr/>
        </p:nvSpPr>
        <p:spPr>
          <a:xfrm>
            <a:off x="4805702" y="2671262"/>
            <a:ext cx="1010085" cy="570284"/>
          </a:xfrm>
          <a:prstGeom prst="rect">
            <a:avLst/>
          </a:prstGeom>
          <a:noFill/>
        </p:spPr>
        <p:txBody>
          <a:bodyPr wrap="none" lIns="91440" tIns="45720" rIns="91440" bIns="45720">
            <a:spAutoFit/>
          </a:bodyPr>
          <a:lstStyle/>
          <a:p>
            <a:pPr algn="ctr" defTabSz="525871">
              <a:spcAft>
                <a:spcPts val="426"/>
              </a:spcAft>
            </a:pPr>
            <a:r>
              <a:rPr lang="en-US" sz="3106" kern="1200" dirty="0">
                <a:ln w="0"/>
                <a:solidFill>
                  <a:schemeClr val="accent1"/>
                </a:solidFill>
                <a:effectLst>
                  <a:outerShdw blurRad="38100" dist="25400" dir="5400000" algn="ctr" rotWithShape="0">
                    <a:srgbClr val="6E747A">
                      <a:alpha val="43000"/>
                    </a:srgbClr>
                  </a:outerShdw>
                </a:effectLst>
                <a:latin typeface="+mn-lt"/>
                <a:ea typeface="+mn-ea"/>
                <a:cs typeface="+mn-cs"/>
              </a:rPr>
              <a:t>Tools</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9" name="TextBox 8">
            <a:extLst>
              <a:ext uri="{FF2B5EF4-FFF2-40B4-BE49-F238E27FC236}">
                <a16:creationId xmlns:a16="http://schemas.microsoft.com/office/drawing/2014/main" id="{B5AB494A-99A2-891E-E39E-6FA41C828401}"/>
              </a:ext>
            </a:extLst>
          </p:cNvPr>
          <p:cNvSpPr txBox="1"/>
          <p:nvPr/>
        </p:nvSpPr>
        <p:spPr>
          <a:xfrm>
            <a:off x="4830153" y="3620576"/>
            <a:ext cx="1524925" cy="872034"/>
          </a:xfrm>
          <a:prstGeom prst="rect">
            <a:avLst/>
          </a:prstGeom>
          <a:noFill/>
        </p:spPr>
        <p:txBody>
          <a:bodyPr wrap="square" rtlCol="0">
            <a:spAutoFit/>
          </a:bodyPr>
          <a:lstStyle/>
          <a:p>
            <a:pPr marL="164335" indent="-164335" defTabSz="525871">
              <a:spcAft>
                <a:spcPts val="426"/>
              </a:spcAft>
              <a:buFont typeface="Arial" panose="020B0604020202020204" pitchFamily="34" charset="0"/>
              <a:buChar char="•"/>
            </a:pPr>
            <a:r>
              <a:rPr lang="en-US" sz="1400" kern="1200" dirty="0">
                <a:solidFill>
                  <a:schemeClr val="tx1"/>
                </a:solidFill>
                <a:latin typeface="+mn-lt"/>
                <a:ea typeface="+mn-ea"/>
                <a:cs typeface="+mn-cs"/>
              </a:rPr>
              <a:t>Microsoft Excel</a:t>
            </a:r>
          </a:p>
          <a:p>
            <a:pPr marL="164335" indent="-164335" defTabSz="525871">
              <a:spcAft>
                <a:spcPts val="426"/>
              </a:spcAft>
              <a:buFont typeface="Arial" panose="020B0604020202020204" pitchFamily="34" charset="0"/>
              <a:buChar char="•"/>
            </a:pPr>
            <a:endParaRPr lang="en-US" sz="1200" kern="1200" dirty="0">
              <a:solidFill>
                <a:schemeClr val="tx1"/>
              </a:solidFill>
              <a:latin typeface="+mn-lt"/>
              <a:ea typeface="+mn-ea"/>
              <a:cs typeface="+mn-cs"/>
            </a:endParaRPr>
          </a:p>
          <a:p>
            <a:pPr marL="285750" indent="-285750">
              <a:spcAft>
                <a:spcPts val="600"/>
              </a:spcAft>
              <a:buFont typeface="Arial" panose="020B0604020202020204" pitchFamily="34" charset="0"/>
              <a:buChar char="•"/>
            </a:pPr>
            <a:endParaRPr lang="en-US" dirty="0"/>
          </a:p>
        </p:txBody>
      </p:sp>
      <p:pic>
        <p:nvPicPr>
          <p:cNvPr id="1026" name="Picture 2" descr="Microsoft Excel logo and symbol, meaning, history, PNG">
            <a:extLst>
              <a:ext uri="{FF2B5EF4-FFF2-40B4-BE49-F238E27FC236}">
                <a16:creationId xmlns:a16="http://schemas.microsoft.com/office/drawing/2014/main" id="{AAE1AC37-95AF-466B-0DCE-A752B7D43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7604" y="3429000"/>
            <a:ext cx="884505" cy="55281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81AEE7F-390A-ADC5-D989-9019086D99FB}"/>
              </a:ext>
            </a:extLst>
          </p:cNvPr>
          <p:cNvSpPr txBox="1"/>
          <p:nvPr/>
        </p:nvSpPr>
        <p:spPr>
          <a:xfrm>
            <a:off x="6439410" y="2630218"/>
            <a:ext cx="4283116" cy="3411255"/>
          </a:xfrm>
          <a:prstGeom prst="rect">
            <a:avLst/>
          </a:prstGeom>
          <a:noFill/>
        </p:spPr>
        <p:txBody>
          <a:bodyPr wrap="square" rtlCol="0">
            <a:spAutoFit/>
          </a:bodyPr>
          <a:lstStyle/>
          <a:p>
            <a:pPr marL="243459" indent="-243459" defTabSz="649224">
              <a:spcAft>
                <a:spcPts val="426"/>
              </a:spcAft>
              <a:buFont typeface="+mj-lt"/>
              <a:buAutoNum type="arabicPeriod"/>
            </a:pPr>
            <a:r>
              <a:rPr lang="en-US" sz="1400" dirty="0"/>
              <a:t>Downloaded data and imported into notebook as a panda's data frame </a:t>
            </a:r>
          </a:p>
          <a:p>
            <a:pPr marL="243459" indent="-243459" defTabSz="649224">
              <a:spcAft>
                <a:spcPts val="426"/>
              </a:spcAft>
              <a:buFont typeface="+mj-lt"/>
              <a:buAutoNum type="arabicPeriod"/>
            </a:pPr>
            <a:r>
              <a:rPr lang="en-US" sz="1400" dirty="0"/>
              <a:t>Conducted basic descriptive exploratory tasks</a:t>
            </a:r>
            <a:endParaRPr lang="en-US" sz="1278" kern="1200" dirty="0">
              <a:solidFill>
                <a:schemeClr val="tx1"/>
              </a:solidFill>
              <a:latin typeface="+mn-lt"/>
              <a:ea typeface="+mn-ea"/>
              <a:cs typeface="+mn-cs"/>
            </a:endParaRPr>
          </a:p>
          <a:p>
            <a:pPr marL="243459" indent="-243459" defTabSz="649224">
              <a:spcAft>
                <a:spcPts val="426"/>
              </a:spcAft>
              <a:buFont typeface="+mj-lt"/>
              <a:buAutoNum type="arabicPeriod"/>
            </a:pPr>
            <a:r>
              <a:rPr lang="en-US" sz="1278" kern="1200" dirty="0">
                <a:solidFill>
                  <a:schemeClr val="tx1"/>
                </a:solidFill>
                <a:latin typeface="+mn-lt"/>
                <a:ea typeface="+mn-ea"/>
                <a:cs typeface="+mn-cs"/>
              </a:rPr>
              <a:t>Data Wrangling </a:t>
            </a:r>
          </a:p>
          <a:p>
            <a:pPr marL="243459" indent="-243459" defTabSz="649224">
              <a:spcAft>
                <a:spcPts val="426"/>
              </a:spcAft>
              <a:buFont typeface="+mj-lt"/>
              <a:buAutoNum type="arabicPeriod"/>
            </a:pPr>
            <a:r>
              <a:rPr lang="en-US" sz="1278" kern="1200" dirty="0">
                <a:solidFill>
                  <a:schemeClr val="tx1"/>
                </a:solidFill>
                <a:latin typeface="+mn-lt"/>
                <a:ea typeface="+mn-ea"/>
                <a:cs typeface="+mn-cs"/>
              </a:rPr>
              <a:t>Checked Data for Consistency</a:t>
            </a:r>
          </a:p>
          <a:p>
            <a:pPr marL="243459" indent="-243459" defTabSz="649224">
              <a:spcAft>
                <a:spcPts val="426"/>
              </a:spcAft>
              <a:buFont typeface="+mj-lt"/>
              <a:buAutoNum type="arabicPeriod"/>
            </a:pPr>
            <a:r>
              <a:rPr lang="en-US" sz="1400" dirty="0"/>
              <a:t>Analyzed results from merge flag frequencies </a:t>
            </a:r>
          </a:p>
          <a:p>
            <a:pPr marL="243459" indent="-243459" defTabSz="649224">
              <a:spcAft>
                <a:spcPts val="426"/>
              </a:spcAft>
              <a:buFont typeface="+mj-lt"/>
              <a:buAutoNum type="arabicPeriod"/>
            </a:pPr>
            <a:r>
              <a:rPr lang="en-US" sz="1400" dirty="0"/>
              <a:t> Exported merged data as a pickle</a:t>
            </a:r>
          </a:p>
          <a:p>
            <a:pPr marL="243459" indent="-243459" defTabSz="649224">
              <a:spcAft>
                <a:spcPts val="426"/>
              </a:spcAft>
              <a:buFont typeface="+mj-lt"/>
              <a:buAutoNum type="arabicPeriod"/>
            </a:pPr>
            <a:r>
              <a:rPr lang="en-US" sz="1400" kern="1200" dirty="0">
                <a:solidFill>
                  <a:schemeClr val="tx1"/>
                </a:solidFill>
                <a:latin typeface="+mn-lt"/>
                <a:ea typeface="+mn-ea"/>
                <a:cs typeface="+mn-cs"/>
              </a:rPr>
              <a:t>Grouped and Aggregated Data</a:t>
            </a:r>
            <a:endParaRPr lang="en-US" sz="1278" kern="1200" dirty="0">
              <a:solidFill>
                <a:schemeClr val="tx1"/>
              </a:solidFill>
              <a:latin typeface="+mn-lt"/>
              <a:ea typeface="+mn-ea"/>
              <a:cs typeface="+mn-cs"/>
            </a:endParaRPr>
          </a:p>
          <a:p>
            <a:pPr marL="243459" indent="-243459" defTabSz="649224">
              <a:spcAft>
                <a:spcPts val="426"/>
              </a:spcAft>
              <a:buFont typeface="+mj-lt"/>
              <a:buAutoNum type="arabicPeriod"/>
            </a:pPr>
            <a:r>
              <a:rPr lang="en-US" sz="1400" dirty="0"/>
              <a:t>Summarized analysis findings </a:t>
            </a:r>
          </a:p>
          <a:p>
            <a:pPr marL="243459" indent="-243459" defTabSz="649224">
              <a:spcAft>
                <a:spcPts val="426"/>
              </a:spcAft>
              <a:buFont typeface="+mj-lt"/>
              <a:buAutoNum type="arabicPeriod"/>
            </a:pPr>
            <a:r>
              <a:rPr lang="en-US" sz="1400" dirty="0"/>
              <a:t>Created a report describing analysis results, and recommendations for Instacart stakeholders</a:t>
            </a:r>
            <a:endParaRPr lang="en-US" sz="1278" kern="1200" dirty="0">
              <a:solidFill>
                <a:schemeClr val="tx1"/>
              </a:solidFill>
              <a:latin typeface="+mn-lt"/>
              <a:ea typeface="+mn-ea"/>
              <a:cs typeface="+mn-cs"/>
            </a:endParaRPr>
          </a:p>
          <a:p>
            <a:pPr marL="243459" indent="-243459" defTabSz="649224">
              <a:spcAft>
                <a:spcPts val="426"/>
              </a:spcAft>
              <a:buFont typeface="+mj-lt"/>
              <a:buAutoNum type="arabicPeriod"/>
            </a:pPr>
            <a:endParaRPr lang="en-US" sz="1278" kern="1200" dirty="0">
              <a:solidFill>
                <a:schemeClr val="tx1"/>
              </a:solidFill>
              <a:latin typeface="+mn-lt"/>
              <a:ea typeface="+mn-ea"/>
              <a:cs typeface="+mn-cs"/>
            </a:endParaRPr>
          </a:p>
          <a:p>
            <a:pPr marL="342900" indent="-342900">
              <a:spcAft>
                <a:spcPts val="600"/>
              </a:spcAft>
              <a:buFont typeface="+mj-lt"/>
              <a:buAutoNum type="arabicPeriod"/>
            </a:pPr>
            <a:endParaRPr lang="en-US" dirty="0"/>
          </a:p>
        </p:txBody>
      </p:sp>
      <p:sp>
        <p:nvSpPr>
          <p:cNvPr id="11" name="Rectangle 10">
            <a:extLst>
              <a:ext uri="{FF2B5EF4-FFF2-40B4-BE49-F238E27FC236}">
                <a16:creationId xmlns:a16="http://schemas.microsoft.com/office/drawing/2014/main" id="{3421A91C-BE5B-C2EC-0040-33C9FB25AD46}"/>
              </a:ext>
            </a:extLst>
          </p:cNvPr>
          <p:cNvSpPr/>
          <p:nvPr/>
        </p:nvSpPr>
        <p:spPr>
          <a:xfrm>
            <a:off x="7485549" y="1841621"/>
            <a:ext cx="1410964" cy="570284"/>
          </a:xfrm>
          <a:prstGeom prst="rect">
            <a:avLst/>
          </a:prstGeom>
          <a:noFill/>
        </p:spPr>
        <p:txBody>
          <a:bodyPr wrap="none" lIns="91440" tIns="45720" rIns="91440" bIns="45720">
            <a:spAutoFit/>
          </a:bodyPr>
          <a:lstStyle/>
          <a:p>
            <a:pPr algn="ctr" defTabSz="525871">
              <a:spcAft>
                <a:spcPts val="426"/>
              </a:spcAft>
            </a:pPr>
            <a:r>
              <a:rPr lang="en-US" sz="3106" kern="1200" dirty="0">
                <a:ln w="0"/>
                <a:solidFill>
                  <a:schemeClr val="accent1"/>
                </a:solidFill>
                <a:effectLst>
                  <a:outerShdw blurRad="38100" dist="25400" dir="5400000" algn="ctr" rotWithShape="0">
                    <a:srgbClr val="6E747A">
                      <a:alpha val="43000"/>
                    </a:srgbClr>
                  </a:outerShdw>
                </a:effectLst>
                <a:latin typeface="+mn-lt"/>
                <a:ea typeface="+mn-ea"/>
                <a:cs typeface="+mn-cs"/>
              </a:rPr>
              <a:t>Process</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4" name="Picture 3">
            <a:extLst>
              <a:ext uri="{FF2B5EF4-FFF2-40B4-BE49-F238E27FC236}">
                <a16:creationId xmlns:a16="http://schemas.microsoft.com/office/drawing/2014/main" id="{E50C0FD0-B96E-1223-946C-8C37D29EECA3}"/>
              </a:ext>
            </a:extLst>
          </p:cNvPr>
          <p:cNvPicPr>
            <a:picLocks noChangeAspect="1"/>
          </p:cNvPicPr>
          <p:nvPr/>
        </p:nvPicPr>
        <p:blipFill>
          <a:blip r:embed="rId5"/>
          <a:stretch>
            <a:fillRect/>
          </a:stretch>
        </p:blipFill>
        <p:spPr>
          <a:xfrm>
            <a:off x="2492615" y="4274403"/>
            <a:ext cx="3954482" cy="1095375"/>
          </a:xfrm>
          <a:prstGeom prst="rect">
            <a:avLst/>
          </a:prstGeom>
        </p:spPr>
      </p:pic>
    </p:spTree>
    <p:extLst>
      <p:ext uri="{BB962C8B-B14F-4D97-AF65-F5344CB8AC3E}">
        <p14:creationId xmlns:p14="http://schemas.microsoft.com/office/powerpoint/2010/main" val="423218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546308" y="912417"/>
            <a:ext cx="11002961"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546307" y="148449"/>
            <a:ext cx="11002962" cy="823913"/>
          </a:xfrm>
        </p:spPr>
        <p:txBody>
          <a:bodyPr>
            <a:normAutofit/>
          </a:bodyPr>
          <a:lstStyle/>
          <a:p>
            <a:r>
              <a:rPr lang="en-US" sz="4400" dirty="0"/>
              <a:t>Visualizations</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18</a:t>
            </a:fld>
            <a:endParaRPr lang="en-US" dirty="0"/>
          </a:p>
        </p:txBody>
      </p:sp>
      <p:pic>
        <p:nvPicPr>
          <p:cNvPr id="5" name="Picture 4">
            <a:extLst>
              <a:ext uri="{FF2B5EF4-FFF2-40B4-BE49-F238E27FC236}">
                <a16:creationId xmlns:a16="http://schemas.microsoft.com/office/drawing/2014/main" id="{537CE175-FB8D-0FF6-D63C-EB5C50C45B08}"/>
              </a:ext>
            </a:extLst>
          </p:cNvPr>
          <p:cNvPicPr>
            <a:picLocks noChangeAspect="1"/>
          </p:cNvPicPr>
          <p:nvPr/>
        </p:nvPicPr>
        <p:blipFill>
          <a:blip r:embed="rId2"/>
          <a:stretch>
            <a:fillRect/>
          </a:stretch>
        </p:blipFill>
        <p:spPr>
          <a:xfrm>
            <a:off x="546307" y="1464435"/>
            <a:ext cx="5020103" cy="3667334"/>
          </a:xfrm>
          <a:prstGeom prst="rect">
            <a:avLst/>
          </a:prstGeom>
        </p:spPr>
      </p:pic>
      <p:pic>
        <p:nvPicPr>
          <p:cNvPr id="10" name="Picture 9">
            <a:extLst>
              <a:ext uri="{FF2B5EF4-FFF2-40B4-BE49-F238E27FC236}">
                <a16:creationId xmlns:a16="http://schemas.microsoft.com/office/drawing/2014/main" id="{21D8648E-CFD8-BFC8-8CBC-6A050DE47B32}"/>
              </a:ext>
            </a:extLst>
          </p:cNvPr>
          <p:cNvPicPr>
            <a:picLocks noChangeAspect="1"/>
          </p:cNvPicPr>
          <p:nvPr/>
        </p:nvPicPr>
        <p:blipFill>
          <a:blip r:embed="rId3"/>
          <a:stretch>
            <a:fillRect/>
          </a:stretch>
        </p:blipFill>
        <p:spPr>
          <a:xfrm>
            <a:off x="6369560" y="1470201"/>
            <a:ext cx="5179709" cy="3655801"/>
          </a:xfrm>
          <a:prstGeom prst="rect">
            <a:avLst/>
          </a:prstGeom>
        </p:spPr>
      </p:pic>
      <p:sp>
        <p:nvSpPr>
          <p:cNvPr id="14" name="TextBox 13">
            <a:extLst>
              <a:ext uri="{FF2B5EF4-FFF2-40B4-BE49-F238E27FC236}">
                <a16:creationId xmlns:a16="http://schemas.microsoft.com/office/drawing/2014/main" id="{DB5EB070-395C-FD37-32CC-8DDBA59E50F9}"/>
              </a:ext>
            </a:extLst>
          </p:cNvPr>
          <p:cNvSpPr txBox="1"/>
          <p:nvPr/>
        </p:nvSpPr>
        <p:spPr>
          <a:xfrm>
            <a:off x="6479822" y="5610435"/>
            <a:ext cx="5069447" cy="646331"/>
          </a:xfrm>
          <a:prstGeom prst="rect">
            <a:avLst/>
          </a:prstGeom>
          <a:noFill/>
        </p:spPr>
        <p:txBody>
          <a:bodyPr wrap="square" rtlCol="0">
            <a:spAutoFit/>
          </a:bodyPr>
          <a:lstStyle/>
          <a:p>
            <a:r>
              <a:rPr lang="en-US" dirty="0"/>
              <a:t>According to the chart above we can observe that most purchases occur between 9am and 4pm</a:t>
            </a:r>
          </a:p>
        </p:txBody>
      </p:sp>
      <p:sp>
        <p:nvSpPr>
          <p:cNvPr id="15" name="TextBox 14">
            <a:extLst>
              <a:ext uri="{FF2B5EF4-FFF2-40B4-BE49-F238E27FC236}">
                <a16:creationId xmlns:a16="http://schemas.microsoft.com/office/drawing/2014/main" id="{2822FAFC-B919-BF33-7C6A-F5A6E989A164}"/>
              </a:ext>
            </a:extLst>
          </p:cNvPr>
          <p:cNvSpPr txBox="1"/>
          <p:nvPr/>
        </p:nvSpPr>
        <p:spPr>
          <a:xfrm>
            <a:off x="642731" y="5623842"/>
            <a:ext cx="4922943" cy="646331"/>
          </a:xfrm>
          <a:prstGeom prst="rect">
            <a:avLst/>
          </a:prstGeom>
          <a:noFill/>
        </p:spPr>
        <p:txBody>
          <a:bodyPr wrap="square" rtlCol="0">
            <a:spAutoFit/>
          </a:bodyPr>
          <a:lstStyle/>
          <a:p>
            <a:r>
              <a:rPr lang="en-US" dirty="0"/>
              <a:t>The produce department receives the most orders followed by dairy then snacks.</a:t>
            </a:r>
          </a:p>
        </p:txBody>
      </p:sp>
    </p:spTree>
    <p:extLst>
      <p:ext uri="{BB962C8B-B14F-4D97-AF65-F5344CB8AC3E}">
        <p14:creationId xmlns:p14="http://schemas.microsoft.com/office/powerpoint/2010/main" val="1624873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935631" y="225103"/>
            <a:ext cx="3881045" cy="1616203"/>
          </a:xfrm>
        </p:spPr>
        <p:txBody>
          <a:bodyPr vert="horz" lIns="91440" tIns="45720" rIns="91440" bIns="45720" rtlCol="0" anchor="b">
            <a:normAutofit/>
          </a:bodyPr>
          <a:lstStyle/>
          <a:p>
            <a:pPr algn="l">
              <a:lnSpc>
                <a:spcPct val="90000"/>
              </a:lnSpc>
            </a:pPr>
            <a:r>
              <a:rPr lang="en-US" sz="4400" kern="1200" dirty="0">
                <a:solidFill>
                  <a:schemeClr val="tx1"/>
                </a:solidFill>
                <a:latin typeface="+mj-lt"/>
                <a:ea typeface="+mj-ea"/>
                <a:cs typeface="+mj-cs"/>
              </a:rPr>
              <a:t>Conclusion</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606332" y="2019506"/>
            <a:ext cx="4365718" cy="4613391"/>
          </a:xfrm>
        </p:spPr>
        <p:txBody>
          <a:bodyPr vert="horz" lIns="91440" tIns="45720" rIns="91440" bIns="45720" rtlCol="0" anchor="t">
            <a:normAutofit lnSpcReduction="10000"/>
          </a:bodyPr>
          <a:lstStyle/>
          <a:p>
            <a:pPr marL="285750" indent="-228600" algn="l">
              <a:lnSpc>
                <a:spcPct val="90000"/>
              </a:lnSpc>
              <a:buFont typeface="Arial" panose="020B0604020202020204" pitchFamily="34" charset="0"/>
              <a:buChar char="•"/>
            </a:pPr>
            <a:r>
              <a:rPr lang="en-US" sz="1700" dirty="0">
                <a:solidFill>
                  <a:schemeClr val="accent2"/>
                </a:solidFill>
              </a:rPr>
              <a:t>Most orders occur from 9 AM to 4 PM and on weekends. The sales team can schedule ads during off-peak hours to make the most impact when orders are fewer.</a:t>
            </a:r>
          </a:p>
          <a:p>
            <a:pPr marL="285750" indent="-228600" algn="l">
              <a:lnSpc>
                <a:spcPct val="90000"/>
              </a:lnSpc>
              <a:buFont typeface="Arial" panose="020B0604020202020204" pitchFamily="34" charset="0"/>
              <a:buChar char="•"/>
            </a:pPr>
            <a:r>
              <a:rPr lang="en-US" sz="1700" dirty="0">
                <a:solidFill>
                  <a:schemeClr val="accent2"/>
                </a:solidFill>
              </a:rPr>
              <a:t>Most products are priced between $2 and $15. This highlights a strong preference among customers for affordable and moderately priced items</a:t>
            </a:r>
          </a:p>
          <a:p>
            <a:pPr marL="285750" indent="-228600" algn="l">
              <a:lnSpc>
                <a:spcPct val="90000"/>
              </a:lnSpc>
              <a:buFont typeface="Arial" panose="020B0604020202020204" pitchFamily="34" charset="0"/>
              <a:buChar char="•"/>
            </a:pPr>
            <a:r>
              <a:rPr lang="en-US" sz="1700" dirty="0">
                <a:solidFill>
                  <a:schemeClr val="accent2"/>
                </a:solidFill>
              </a:rPr>
              <a:t>Focusing promotional efforts on high-demand departments like Produce, Dairy &amp; Eggs, and Snacks products will enable us to create effective marketing campaigns that align with customer needs.</a:t>
            </a:r>
          </a:p>
          <a:p>
            <a:pPr marL="285750" indent="-228600" algn="l">
              <a:lnSpc>
                <a:spcPct val="90000"/>
              </a:lnSpc>
              <a:buFont typeface="Arial" panose="020B0604020202020204" pitchFamily="34" charset="0"/>
              <a:buChar char="•"/>
            </a:pPr>
            <a:r>
              <a:rPr lang="en-US" sz="1700" dirty="0">
                <a:solidFill>
                  <a:schemeClr val="accent2"/>
                </a:solidFill>
              </a:rPr>
              <a:t>We suggest initiatives to attract new customers, enticing them with appealing offers to make their initial purchases and introduce them to the benefits of loyalty programs.</a:t>
            </a:r>
          </a:p>
        </p:txBody>
      </p:sp>
      <p:grpSp>
        <p:nvGrpSpPr>
          <p:cNvPr id="31" name="Group 3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32" name="Rectangle 3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901021FA-8089-948B-2DD3-B5B4EE10CED3}"/>
              </a:ext>
            </a:extLst>
          </p:cNvPr>
          <p:cNvSpPr txBox="1"/>
          <p:nvPr/>
        </p:nvSpPr>
        <p:spPr>
          <a:xfrm>
            <a:off x="6535969" y="5269904"/>
            <a:ext cx="4086578" cy="646331"/>
          </a:xfrm>
          <a:prstGeom prst="rect">
            <a:avLst/>
          </a:prstGeom>
          <a:noFill/>
        </p:spPr>
        <p:txBody>
          <a:bodyPr wrap="square" rtlCol="0">
            <a:spAutoFit/>
          </a:bodyPr>
          <a:lstStyle/>
          <a:p>
            <a:r>
              <a:rPr lang="en-US" sz="3600" dirty="0">
                <a:hlinkClick r:id="rId2">
                  <a:extLst>
                    <a:ext uri="{A12FA001-AC4F-418D-AE19-62706E023703}">
                      <ahyp:hlinkClr xmlns:ahyp="http://schemas.microsoft.com/office/drawing/2018/hyperlinkcolor" val="tx"/>
                    </a:ext>
                  </a:extLst>
                </a:hlinkClick>
              </a:rPr>
              <a:t>Project Link</a:t>
            </a:r>
            <a:endParaRPr lang="en-US" sz="3600" dirty="0"/>
          </a:p>
        </p:txBody>
      </p:sp>
      <p:pic>
        <p:nvPicPr>
          <p:cNvPr id="7" name="Picture 6">
            <a:extLst>
              <a:ext uri="{FF2B5EF4-FFF2-40B4-BE49-F238E27FC236}">
                <a16:creationId xmlns:a16="http://schemas.microsoft.com/office/drawing/2014/main" id="{BEB05964-6656-33CE-DDB9-D3A1E2751F23}"/>
              </a:ext>
            </a:extLst>
          </p:cNvPr>
          <p:cNvPicPr>
            <a:picLocks noChangeAspect="1"/>
          </p:cNvPicPr>
          <p:nvPr/>
        </p:nvPicPr>
        <p:blipFill>
          <a:blip r:embed="rId3"/>
          <a:stretch>
            <a:fillRect/>
          </a:stretch>
        </p:blipFill>
        <p:spPr>
          <a:xfrm>
            <a:off x="5637529" y="186958"/>
            <a:ext cx="5765629" cy="500581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696798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a:xfrm>
            <a:off x="6924923" y="-1922"/>
            <a:ext cx="4846320" cy="1435947"/>
          </a:xfrm>
        </p:spPr>
        <p:txBody>
          <a:bodyPr/>
          <a:lstStyle/>
          <a:p>
            <a:r>
              <a:rPr lang="en-US" sz="4400" dirty="0"/>
              <a:t>Table of Contents</a:t>
            </a: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5811244" y="901048"/>
            <a:ext cx="6181973" cy="3833446"/>
          </a:xfrm>
        </p:spPr>
        <p:txBody>
          <a:bodyPr/>
          <a:lstStyle/>
          <a:p>
            <a:endParaRPr lang="en-US" dirty="0"/>
          </a:p>
          <a:p>
            <a:r>
              <a:rPr lang="en-US" sz="1600" dirty="0"/>
              <a:t>Skillsets</a:t>
            </a:r>
          </a:p>
          <a:p>
            <a:r>
              <a:rPr lang="en-US" sz="1600" dirty="0"/>
              <a:t>Case Study 1: Influenza Medical Staffing Plan</a:t>
            </a:r>
          </a:p>
          <a:p>
            <a:r>
              <a:rPr lang="en-US" sz="1600" dirty="0"/>
              <a:t>Case Study 2: </a:t>
            </a:r>
            <a:r>
              <a:rPr lang="en-US" sz="1600" dirty="0" err="1"/>
              <a:t>Rockbuster</a:t>
            </a:r>
            <a:r>
              <a:rPr lang="en-US" sz="1600" dirty="0"/>
              <a:t> Stealth LLC Sales Data Analysis</a:t>
            </a:r>
          </a:p>
          <a:p>
            <a:r>
              <a:rPr lang="en-US" sz="1600" dirty="0"/>
              <a:t>Case Study 3: Pig E Bank’s Client Exit Analysis </a:t>
            </a:r>
          </a:p>
          <a:p>
            <a:r>
              <a:rPr lang="en-US" sz="1600" dirty="0"/>
              <a:t>Case Study 4: Instacart Grocery</a:t>
            </a:r>
          </a:p>
          <a:p>
            <a:r>
              <a:rPr lang="en-US" sz="1600" dirty="0"/>
              <a:t> Basket Analysis</a:t>
            </a:r>
          </a:p>
          <a:p>
            <a:r>
              <a:rPr lang="en-US" sz="1600" dirty="0"/>
              <a:t>Case Study 5: Main Contributors to Happiness</a:t>
            </a:r>
          </a:p>
          <a:p>
            <a:r>
              <a:rPr lang="en-US" sz="1600" dirty="0"/>
              <a:t>Project Links</a:t>
            </a:r>
          </a:p>
          <a:p>
            <a:r>
              <a:rPr lang="en-US" sz="1600" dirty="0"/>
              <a:t>Contact info</a:t>
            </a:r>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164909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034169" y="1111432"/>
            <a:ext cx="6856178" cy="1051829"/>
          </a:xfrm>
        </p:spPr>
        <p:txBody>
          <a:bodyPr>
            <a:noAutofit/>
          </a:bodyPr>
          <a:lstStyle/>
          <a:p>
            <a:r>
              <a:rPr lang="en-US" sz="4400" dirty="0"/>
              <a:t>Main factors contributing to happiness</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a:xfrm>
            <a:off x="0" y="0"/>
            <a:ext cx="4640580" cy="6867922"/>
          </a:xfrm>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482659" y="2190830"/>
            <a:ext cx="2834640" cy="365125"/>
          </a:xfrm>
        </p:spPr>
        <p:txBody>
          <a:bodyPr/>
          <a:lstStyle/>
          <a:p>
            <a:r>
              <a:rPr lang="en-US" dirty="0"/>
              <a:t>Let’s Dig deeper</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20</a:t>
            </a:fld>
            <a:endParaRPr lang="en-US" dirty="0"/>
          </a:p>
        </p:txBody>
      </p:sp>
      <p:sp>
        <p:nvSpPr>
          <p:cNvPr id="4" name="TextBox 3">
            <a:extLst>
              <a:ext uri="{FF2B5EF4-FFF2-40B4-BE49-F238E27FC236}">
                <a16:creationId xmlns:a16="http://schemas.microsoft.com/office/drawing/2014/main" id="{351DDB8D-A9C7-7EC9-AED4-87E31E74967B}"/>
              </a:ext>
            </a:extLst>
          </p:cNvPr>
          <p:cNvSpPr txBox="1"/>
          <p:nvPr/>
        </p:nvSpPr>
        <p:spPr>
          <a:xfrm>
            <a:off x="4400466" y="2848080"/>
            <a:ext cx="6999026" cy="3693319"/>
          </a:xfrm>
          <a:prstGeom prst="rect">
            <a:avLst/>
          </a:prstGeom>
          <a:noFill/>
        </p:spPr>
        <p:txBody>
          <a:bodyPr wrap="square" rtlCol="0">
            <a:spAutoFit/>
          </a:bodyPr>
          <a:lstStyle/>
          <a:p>
            <a:r>
              <a:rPr lang="en-US" b="1" dirty="0"/>
              <a:t>GOAL</a:t>
            </a:r>
            <a:r>
              <a:rPr lang="en-US" dirty="0"/>
              <a:t>: To obtain informational knowledge about who the customers are and their purchasing behaviors. To build an effective marketing strategy we need to analyze customers spending habits. </a:t>
            </a:r>
          </a:p>
          <a:p>
            <a:pPr marL="285750" indent="-285750">
              <a:buFont typeface="Arial" panose="020B0604020202020204" pitchFamily="34" charset="0"/>
              <a:buChar char="•"/>
            </a:pPr>
            <a:r>
              <a:rPr lang="en-US" dirty="0"/>
              <a:t>The sales team needs to know what the busiest days of the week and hours of the day are to schedule ads at times when there are fewer orders.</a:t>
            </a:r>
          </a:p>
          <a:p>
            <a:pPr marL="285750" indent="-285750">
              <a:buFont typeface="Arial" panose="020B0604020202020204" pitchFamily="34" charset="0"/>
              <a:buChar char="•"/>
            </a:pPr>
            <a:r>
              <a:rPr lang="en-US" dirty="0"/>
              <a:t> They also want to know whether there are particular times of the day when people spend the most money, as this might inform the type of products they advertise at these times. </a:t>
            </a:r>
          </a:p>
          <a:p>
            <a:pPr marL="285750" indent="-285750">
              <a:buFont typeface="Arial" panose="020B0604020202020204" pitchFamily="34" charset="0"/>
              <a:buChar char="•"/>
            </a:pPr>
            <a:r>
              <a:rPr lang="en-US" dirty="0"/>
              <a:t> Marketing and sales want to use simpler price range groupings to help direct their efforts. </a:t>
            </a:r>
          </a:p>
          <a:p>
            <a:pPr marL="285750" indent="-285750">
              <a:buFont typeface="Arial" panose="020B0604020202020204" pitchFamily="34" charset="0"/>
              <a:buChar char="•"/>
            </a:pPr>
            <a:r>
              <a:rPr lang="en-US" dirty="0"/>
              <a:t>Are there certain types of products that are more popular than others?</a:t>
            </a:r>
          </a:p>
        </p:txBody>
      </p:sp>
    </p:spTree>
    <p:extLst>
      <p:ext uri="{BB962C8B-B14F-4D97-AF65-F5344CB8AC3E}">
        <p14:creationId xmlns:p14="http://schemas.microsoft.com/office/powerpoint/2010/main" val="2806664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1188069" y="381935"/>
            <a:ext cx="9356106" cy="1200329"/>
          </a:xfrm>
        </p:spPr>
        <p:txBody>
          <a:bodyPr vert="horz" lIns="91440" tIns="45720" rIns="91440" bIns="45720" rtlCol="0" anchor="t">
            <a:normAutofit/>
          </a:bodyPr>
          <a:lstStyle/>
          <a:p>
            <a:pPr algn="l">
              <a:lnSpc>
                <a:spcPct val="90000"/>
              </a:lnSpc>
            </a:pPr>
            <a:r>
              <a:rPr lang="en-US" sz="6000" kern="1200" dirty="0">
                <a:solidFill>
                  <a:schemeClr val="tx1"/>
                </a:solidFill>
                <a:latin typeface="+mj-lt"/>
                <a:ea typeface="+mj-ea"/>
                <a:cs typeface="+mj-cs"/>
              </a:rPr>
              <a:t>Analysis</a:t>
            </a:r>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a:xfrm>
            <a:off x="8640075" y="5459961"/>
            <a:ext cx="256438" cy="210907"/>
          </a:xfrm>
        </p:spPr>
        <p:txBody>
          <a:bodyPr/>
          <a:lstStyle/>
          <a:p>
            <a:pPr defTabSz="525871">
              <a:spcAft>
                <a:spcPts val="426"/>
              </a:spcAft>
            </a:pPr>
            <a:fld id="{8C2E478F-E849-4A8C-AF1F-CBCC78A7CBFA}" type="slidenum">
              <a:rPr lang="en-US" sz="690" kern="1200">
                <a:solidFill>
                  <a:schemeClr val="tx1">
                    <a:tint val="75000"/>
                  </a:schemeClr>
                </a:solidFill>
                <a:latin typeface="+mn-lt"/>
                <a:ea typeface="+mn-ea"/>
                <a:cs typeface="+mn-cs"/>
              </a:rPr>
              <a:pPr defTabSz="525871">
                <a:spcAft>
                  <a:spcPts val="426"/>
                </a:spcAft>
              </a:pPr>
              <a:t>21</a:t>
            </a:fld>
            <a:endParaRPr lang="en-US"/>
          </a:p>
        </p:txBody>
      </p:sp>
      <p:sp>
        <p:nvSpPr>
          <p:cNvPr id="5" name="Rectangle 4">
            <a:extLst>
              <a:ext uri="{FF2B5EF4-FFF2-40B4-BE49-F238E27FC236}">
                <a16:creationId xmlns:a16="http://schemas.microsoft.com/office/drawing/2014/main" id="{5D4E93C4-48C1-C69B-3AC4-E11A9908E7BC}"/>
              </a:ext>
            </a:extLst>
          </p:cNvPr>
          <p:cNvSpPr/>
          <p:nvPr/>
        </p:nvSpPr>
        <p:spPr>
          <a:xfrm>
            <a:off x="1892397" y="2671262"/>
            <a:ext cx="1693605" cy="570284"/>
          </a:xfrm>
          <a:prstGeom prst="rect">
            <a:avLst/>
          </a:prstGeom>
          <a:noFill/>
        </p:spPr>
        <p:txBody>
          <a:bodyPr wrap="none" lIns="91440" tIns="45720" rIns="91440" bIns="45720">
            <a:spAutoFit/>
          </a:bodyPr>
          <a:lstStyle/>
          <a:p>
            <a:pPr algn="ctr" defTabSz="525871">
              <a:spcAft>
                <a:spcPts val="426"/>
              </a:spcAft>
            </a:pPr>
            <a:r>
              <a:rPr lang="en-US" sz="3106" kern="1200" dirty="0">
                <a:ln w="0"/>
                <a:solidFill>
                  <a:schemeClr val="accent1"/>
                </a:solidFill>
                <a:effectLst>
                  <a:outerShdw blurRad="38100" dist="25400" dir="5400000" algn="ctr" rotWithShape="0">
                    <a:srgbClr val="6E747A">
                      <a:alpha val="43000"/>
                    </a:srgbClr>
                  </a:outerShdw>
                </a:effectLst>
                <a:latin typeface="+mn-lt"/>
                <a:ea typeface="+mn-ea"/>
                <a:cs typeface="+mn-cs"/>
              </a:rPr>
              <a:t>Data Sets</a:t>
            </a:r>
            <a:endParaRPr lang="en-US" sz="5400" dirty="0">
              <a:ln w="0"/>
              <a:solidFill>
                <a:schemeClr val="accent1"/>
              </a:solidFill>
              <a:effectLst>
                <a:outerShdw blurRad="38100" dist="25400" dir="5400000" algn="ctr" rotWithShape="0">
                  <a:srgbClr val="6E747A">
                    <a:alpha val="43000"/>
                  </a:srgbClr>
                </a:outerShdw>
              </a:effectLst>
            </a:endParaRPr>
          </a:p>
        </p:txBody>
      </p:sp>
      <p:sp>
        <p:nvSpPr>
          <p:cNvPr id="7" name="TextBox 6">
            <a:extLst>
              <a:ext uri="{FF2B5EF4-FFF2-40B4-BE49-F238E27FC236}">
                <a16:creationId xmlns:a16="http://schemas.microsoft.com/office/drawing/2014/main" id="{04EDEA2D-9659-5EF6-36AD-2C5B32469378}"/>
              </a:ext>
            </a:extLst>
          </p:cNvPr>
          <p:cNvSpPr txBox="1"/>
          <p:nvPr/>
        </p:nvSpPr>
        <p:spPr>
          <a:xfrm>
            <a:off x="1977680" y="3418725"/>
            <a:ext cx="2310806" cy="512961"/>
          </a:xfrm>
          <a:prstGeom prst="rect">
            <a:avLst/>
          </a:prstGeom>
          <a:noFill/>
        </p:spPr>
        <p:txBody>
          <a:bodyPr wrap="square" rtlCol="0">
            <a:spAutoFit/>
          </a:bodyPr>
          <a:lstStyle/>
          <a:p>
            <a:pPr defTabSz="525871">
              <a:spcAft>
                <a:spcPts val="426"/>
              </a:spcAft>
            </a:pPr>
            <a:r>
              <a:rPr lang="en-US" sz="1200" dirty="0">
                <a:hlinkClick r:id="rId2"/>
              </a:rPr>
              <a:t>World Happiness Report</a:t>
            </a:r>
            <a:endParaRPr lang="en-US" sz="1200" kern="1200" dirty="0">
              <a:solidFill>
                <a:schemeClr val="tx1"/>
              </a:solidFill>
              <a:latin typeface="+mn-lt"/>
              <a:ea typeface="+mn-ea"/>
              <a:cs typeface="+mn-cs"/>
              <a:hlinkClick r:id="rId2"/>
            </a:endParaRPr>
          </a:p>
          <a:p>
            <a:pPr defTabSz="525871">
              <a:spcAft>
                <a:spcPts val="426"/>
              </a:spcAft>
            </a:pPr>
            <a:r>
              <a:rPr lang="en-US" sz="1200" kern="1200" dirty="0">
                <a:solidFill>
                  <a:schemeClr val="tx1"/>
                </a:solidFill>
                <a:latin typeface="+mn-lt"/>
                <a:ea typeface="+mn-ea"/>
                <a:cs typeface="+mn-cs"/>
                <a:hlinkClick r:id="rId2"/>
              </a:rPr>
              <a:t>Download Data Sets</a:t>
            </a:r>
            <a:endParaRPr lang="en-US" sz="1200" dirty="0"/>
          </a:p>
        </p:txBody>
      </p:sp>
      <p:sp>
        <p:nvSpPr>
          <p:cNvPr id="8" name="Rectangle 7">
            <a:extLst>
              <a:ext uri="{FF2B5EF4-FFF2-40B4-BE49-F238E27FC236}">
                <a16:creationId xmlns:a16="http://schemas.microsoft.com/office/drawing/2014/main" id="{9F769CD2-3746-9E44-AC0A-B3FC90D42F2B}"/>
              </a:ext>
            </a:extLst>
          </p:cNvPr>
          <p:cNvSpPr/>
          <p:nvPr/>
        </p:nvSpPr>
        <p:spPr>
          <a:xfrm>
            <a:off x="4582530" y="1874852"/>
            <a:ext cx="1010085" cy="570284"/>
          </a:xfrm>
          <a:prstGeom prst="rect">
            <a:avLst/>
          </a:prstGeom>
          <a:noFill/>
        </p:spPr>
        <p:txBody>
          <a:bodyPr wrap="none" lIns="91440" tIns="45720" rIns="91440" bIns="45720">
            <a:spAutoFit/>
          </a:bodyPr>
          <a:lstStyle/>
          <a:p>
            <a:pPr algn="ctr" defTabSz="525871">
              <a:spcAft>
                <a:spcPts val="426"/>
              </a:spcAft>
            </a:pPr>
            <a:r>
              <a:rPr lang="en-US" sz="3106" kern="1200" dirty="0">
                <a:ln w="0"/>
                <a:solidFill>
                  <a:schemeClr val="accent1"/>
                </a:solidFill>
                <a:effectLst>
                  <a:outerShdw blurRad="38100" dist="25400" dir="5400000" algn="ctr" rotWithShape="0">
                    <a:srgbClr val="6E747A">
                      <a:alpha val="43000"/>
                    </a:srgbClr>
                  </a:outerShdw>
                </a:effectLst>
                <a:latin typeface="+mn-lt"/>
                <a:ea typeface="+mn-ea"/>
                <a:cs typeface="+mn-cs"/>
              </a:rPr>
              <a:t>Tools</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9" name="TextBox 8">
            <a:extLst>
              <a:ext uri="{FF2B5EF4-FFF2-40B4-BE49-F238E27FC236}">
                <a16:creationId xmlns:a16="http://schemas.microsoft.com/office/drawing/2014/main" id="{B5AB494A-99A2-891E-E39E-6FA41C828401}"/>
              </a:ext>
            </a:extLst>
          </p:cNvPr>
          <p:cNvSpPr txBox="1"/>
          <p:nvPr/>
        </p:nvSpPr>
        <p:spPr>
          <a:xfrm>
            <a:off x="4739675" y="2737724"/>
            <a:ext cx="1524925" cy="872034"/>
          </a:xfrm>
          <a:prstGeom prst="rect">
            <a:avLst/>
          </a:prstGeom>
          <a:noFill/>
        </p:spPr>
        <p:txBody>
          <a:bodyPr wrap="square" rtlCol="0">
            <a:spAutoFit/>
          </a:bodyPr>
          <a:lstStyle/>
          <a:p>
            <a:pPr marL="164335" indent="-164335" defTabSz="525871">
              <a:spcAft>
                <a:spcPts val="426"/>
              </a:spcAft>
              <a:buFont typeface="Arial" panose="020B0604020202020204" pitchFamily="34" charset="0"/>
              <a:buChar char="•"/>
            </a:pPr>
            <a:r>
              <a:rPr lang="en-US" sz="1400" kern="1200" dirty="0">
                <a:solidFill>
                  <a:schemeClr val="tx1"/>
                </a:solidFill>
                <a:latin typeface="+mn-lt"/>
                <a:ea typeface="+mn-ea"/>
                <a:cs typeface="+mn-cs"/>
              </a:rPr>
              <a:t>Microsoft Excel</a:t>
            </a:r>
          </a:p>
          <a:p>
            <a:pPr marL="164335" indent="-164335" defTabSz="525871">
              <a:spcAft>
                <a:spcPts val="426"/>
              </a:spcAft>
              <a:buFont typeface="Arial" panose="020B0604020202020204" pitchFamily="34" charset="0"/>
              <a:buChar char="•"/>
            </a:pPr>
            <a:endParaRPr lang="en-US" sz="1200" kern="1200" dirty="0">
              <a:solidFill>
                <a:schemeClr val="tx1"/>
              </a:solidFill>
              <a:latin typeface="+mn-lt"/>
              <a:ea typeface="+mn-ea"/>
              <a:cs typeface="+mn-cs"/>
            </a:endParaRPr>
          </a:p>
          <a:p>
            <a:pPr marL="285750" indent="-285750">
              <a:spcAft>
                <a:spcPts val="600"/>
              </a:spcAft>
              <a:buFont typeface="Arial" panose="020B0604020202020204" pitchFamily="34" charset="0"/>
              <a:buChar char="•"/>
            </a:pPr>
            <a:endParaRPr lang="en-US" dirty="0"/>
          </a:p>
        </p:txBody>
      </p:sp>
      <p:pic>
        <p:nvPicPr>
          <p:cNvPr id="1026" name="Picture 2" descr="Microsoft Excel logo and symbol, meaning, history, PNG">
            <a:extLst>
              <a:ext uri="{FF2B5EF4-FFF2-40B4-BE49-F238E27FC236}">
                <a16:creationId xmlns:a16="http://schemas.microsoft.com/office/drawing/2014/main" id="{AAE1AC37-95AF-466B-0DCE-A752B7D435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191" y="2605724"/>
            <a:ext cx="884505" cy="55281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81AEE7F-390A-ADC5-D989-9019086D99FB}"/>
              </a:ext>
            </a:extLst>
          </p:cNvPr>
          <p:cNvSpPr txBox="1"/>
          <p:nvPr/>
        </p:nvSpPr>
        <p:spPr>
          <a:xfrm>
            <a:off x="6439410" y="2630218"/>
            <a:ext cx="4283116" cy="3276153"/>
          </a:xfrm>
          <a:prstGeom prst="rect">
            <a:avLst/>
          </a:prstGeom>
          <a:noFill/>
        </p:spPr>
        <p:txBody>
          <a:bodyPr wrap="square" rtlCol="0">
            <a:spAutoFit/>
          </a:bodyPr>
          <a:lstStyle/>
          <a:p>
            <a:pPr marL="243459" indent="-243459" defTabSz="649224">
              <a:spcAft>
                <a:spcPts val="426"/>
              </a:spcAft>
              <a:buFont typeface="+mj-lt"/>
              <a:buAutoNum type="arabicPeriod"/>
            </a:pPr>
            <a:r>
              <a:rPr lang="en-US" sz="1400" dirty="0"/>
              <a:t>Sourced the data</a:t>
            </a:r>
          </a:p>
          <a:p>
            <a:pPr marL="243459" indent="-243459" defTabSz="649224">
              <a:spcAft>
                <a:spcPts val="426"/>
              </a:spcAft>
              <a:buFont typeface="+mj-lt"/>
              <a:buAutoNum type="arabicPeriod"/>
            </a:pPr>
            <a:r>
              <a:rPr lang="en-US" sz="1400" dirty="0"/>
              <a:t>Conducted exploratory visual analysis using relevant Python libraries.</a:t>
            </a:r>
            <a:endParaRPr lang="en-US" sz="1278" kern="1200" dirty="0">
              <a:solidFill>
                <a:schemeClr val="tx1"/>
              </a:solidFill>
              <a:latin typeface="+mn-lt"/>
              <a:ea typeface="+mn-ea"/>
              <a:cs typeface="+mn-cs"/>
            </a:endParaRPr>
          </a:p>
          <a:p>
            <a:pPr marL="243459" indent="-243459" defTabSz="649224">
              <a:spcAft>
                <a:spcPts val="426"/>
              </a:spcAft>
              <a:buFont typeface="+mj-lt"/>
              <a:buAutoNum type="arabicPeriod"/>
            </a:pPr>
            <a:r>
              <a:rPr lang="en-US" sz="1278" kern="1200" dirty="0">
                <a:solidFill>
                  <a:schemeClr val="tx1"/>
                </a:solidFill>
                <a:latin typeface="+mn-lt"/>
                <a:ea typeface="+mn-ea"/>
                <a:cs typeface="+mn-cs"/>
              </a:rPr>
              <a:t>Wrangled and cleaned the data. Checked Data for Consistency</a:t>
            </a:r>
          </a:p>
          <a:p>
            <a:pPr marL="243459" indent="-243459" defTabSz="649224">
              <a:spcAft>
                <a:spcPts val="426"/>
              </a:spcAft>
              <a:buFont typeface="+mj-lt"/>
              <a:buAutoNum type="arabicPeriod"/>
            </a:pPr>
            <a:r>
              <a:rPr lang="en-US" sz="1400" dirty="0"/>
              <a:t>Conducted a geospatial analysis by creating a choropleth map using relevant Python libraries </a:t>
            </a:r>
          </a:p>
          <a:p>
            <a:pPr marL="243459" indent="-243459" defTabSz="649224">
              <a:spcAft>
                <a:spcPts val="426"/>
              </a:spcAft>
              <a:buFont typeface="+mj-lt"/>
              <a:buAutoNum type="arabicPeriod"/>
            </a:pPr>
            <a:r>
              <a:rPr lang="en-US" sz="1400" dirty="0"/>
              <a:t>Ran a linear regression on the data and analyzed the model performance statistics.</a:t>
            </a:r>
          </a:p>
          <a:p>
            <a:pPr marL="243459" indent="-243459" defTabSz="649224">
              <a:spcAft>
                <a:spcPts val="426"/>
              </a:spcAft>
              <a:buFont typeface="+mj-lt"/>
              <a:buAutoNum type="arabicPeriod"/>
            </a:pPr>
            <a:r>
              <a:rPr lang="en-US" sz="1400" dirty="0"/>
              <a:t>Performed a cluster analysis </a:t>
            </a:r>
          </a:p>
          <a:p>
            <a:pPr marL="243459" indent="-243459" defTabSz="649224">
              <a:spcAft>
                <a:spcPts val="426"/>
              </a:spcAft>
              <a:buFont typeface="+mj-lt"/>
              <a:buAutoNum type="arabicPeriod"/>
            </a:pPr>
            <a:r>
              <a:rPr lang="en-US" sz="1400" dirty="0"/>
              <a:t>Created Data Dashboards on Tableau based on the results of the analysis.</a:t>
            </a:r>
            <a:endParaRPr lang="en-US" sz="1278" kern="1200" dirty="0">
              <a:solidFill>
                <a:schemeClr val="tx1"/>
              </a:solidFill>
              <a:latin typeface="+mn-lt"/>
              <a:ea typeface="+mn-ea"/>
              <a:cs typeface="+mn-cs"/>
            </a:endParaRPr>
          </a:p>
          <a:p>
            <a:pPr>
              <a:spcAft>
                <a:spcPts val="600"/>
              </a:spcAft>
            </a:pPr>
            <a:endParaRPr lang="en-US" dirty="0"/>
          </a:p>
        </p:txBody>
      </p:sp>
      <p:sp>
        <p:nvSpPr>
          <p:cNvPr id="11" name="Rectangle 10">
            <a:extLst>
              <a:ext uri="{FF2B5EF4-FFF2-40B4-BE49-F238E27FC236}">
                <a16:creationId xmlns:a16="http://schemas.microsoft.com/office/drawing/2014/main" id="{3421A91C-BE5B-C2EC-0040-33C9FB25AD46}"/>
              </a:ext>
            </a:extLst>
          </p:cNvPr>
          <p:cNvSpPr/>
          <p:nvPr/>
        </p:nvSpPr>
        <p:spPr>
          <a:xfrm>
            <a:off x="7485549" y="1841621"/>
            <a:ext cx="1410964" cy="570284"/>
          </a:xfrm>
          <a:prstGeom prst="rect">
            <a:avLst/>
          </a:prstGeom>
          <a:noFill/>
        </p:spPr>
        <p:txBody>
          <a:bodyPr wrap="none" lIns="91440" tIns="45720" rIns="91440" bIns="45720">
            <a:spAutoFit/>
          </a:bodyPr>
          <a:lstStyle/>
          <a:p>
            <a:pPr algn="ctr" defTabSz="525871">
              <a:spcAft>
                <a:spcPts val="426"/>
              </a:spcAft>
            </a:pPr>
            <a:r>
              <a:rPr lang="en-US" sz="3106" kern="1200" dirty="0">
                <a:ln w="0"/>
                <a:solidFill>
                  <a:schemeClr val="accent1"/>
                </a:solidFill>
                <a:effectLst>
                  <a:outerShdw blurRad="38100" dist="25400" dir="5400000" algn="ctr" rotWithShape="0">
                    <a:srgbClr val="6E747A">
                      <a:alpha val="43000"/>
                    </a:srgbClr>
                  </a:outerShdw>
                </a:effectLst>
                <a:latin typeface="+mn-lt"/>
                <a:ea typeface="+mn-ea"/>
                <a:cs typeface="+mn-cs"/>
              </a:rPr>
              <a:t>Process</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4" name="Picture 3">
            <a:extLst>
              <a:ext uri="{FF2B5EF4-FFF2-40B4-BE49-F238E27FC236}">
                <a16:creationId xmlns:a16="http://schemas.microsoft.com/office/drawing/2014/main" id="{E50C0FD0-B96E-1223-946C-8C37D29EECA3}"/>
              </a:ext>
            </a:extLst>
          </p:cNvPr>
          <p:cNvPicPr>
            <a:picLocks noChangeAspect="1"/>
          </p:cNvPicPr>
          <p:nvPr/>
        </p:nvPicPr>
        <p:blipFill>
          <a:blip r:embed="rId4"/>
          <a:stretch>
            <a:fillRect/>
          </a:stretch>
        </p:blipFill>
        <p:spPr>
          <a:xfrm>
            <a:off x="2502202" y="4575493"/>
            <a:ext cx="3954482" cy="1095375"/>
          </a:xfrm>
          <a:prstGeom prst="rect">
            <a:avLst/>
          </a:prstGeom>
        </p:spPr>
      </p:pic>
      <p:pic>
        <p:nvPicPr>
          <p:cNvPr id="6" name="Picture 4" descr="icon-tableau - Analytics Training Hub for Data Analytics &amp; Data Science ...">
            <a:extLst>
              <a:ext uri="{FF2B5EF4-FFF2-40B4-BE49-F238E27FC236}">
                <a16:creationId xmlns:a16="http://schemas.microsoft.com/office/drawing/2014/main" id="{7B4D87A7-DE88-CF01-C58B-FF31F4D451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0136" y="3158539"/>
            <a:ext cx="1423936" cy="1423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543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546308" y="912417"/>
            <a:ext cx="11002961"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546307" y="148449"/>
            <a:ext cx="11002962" cy="823913"/>
          </a:xfrm>
        </p:spPr>
        <p:txBody>
          <a:bodyPr>
            <a:normAutofit/>
          </a:bodyPr>
          <a:lstStyle/>
          <a:p>
            <a:r>
              <a:rPr lang="en-US" sz="4400" dirty="0"/>
              <a:t>Visualizations</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22</a:t>
            </a:fld>
            <a:endParaRPr lang="en-US" dirty="0"/>
          </a:p>
        </p:txBody>
      </p:sp>
      <p:pic>
        <p:nvPicPr>
          <p:cNvPr id="5" name="Picture 4">
            <a:extLst>
              <a:ext uri="{FF2B5EF4-FFF2-40B4-BE49-F238E27FC236}">
                <a16:creationId xmlns:a16="http://schemas.microsoft.com/office/drawing/2014/main" id="{537CE175-FB8D-0FF6-D63C-EB5C50C45B08}"/>
              </a:ext>
            </a:extLst>
          </p:cNvPr>
          <p:cNvPicPr>
            <a:picLocks noChangeAspect="1"/>
          </p:cNvPicPr>
          <p:nvPr/>
        </p:nvPicPr>
        <p:blipFill>
          <a:blip r:embed="rId2"/>
          <a:srcRect/>
          <a:stretch/>
        </p:blipFill>
        <p:spPr>
          <a:xfrm>
            <a:off x="546307" y="1736330"/>
            <a:ext cx="5020103" cy="3508125"/>
          </a:xfrm>
          <a:prstGeom prst="rect">
            <a:avLst/>
          </a:prstGeom>
        </p:spPr>
      </p:pic>
      <p:pic>
        <p:nvPicPr>
          <p:cNvPr id="10" name="Picture 9">
            <a:extLst>
              <a:ext uri="{FF2B5EF4-FFF2-40B4-BE49-F238E27FC236}">
                <a16:creationId xmlns:a16="http://schemas.microsoft.com/office/drawing/2014/main" id="{21D8648E-CFD8-BFC8-8CBC-6A050DE47B32}"/>
              </a:ext>
            </a:extLst>
          </p:cNvPr>
          <p:cNvPicPr>
            <a:picLocks noChangeAspect="1"/>
          </p:cNvPicPr>
          <p:nvPr/>
        </p:nvPicPr>
        <p:blipFill>
          <a:blip r:embed="rId3"/>
          <a:srcRect/>
          <a:stretch/>
        </p:blipFill>
        <p:spPr>
          <a:xfrm>
            <a:off x="5731283" y="1688888"/>
            <a:ext cx="5690009" cy="3508125"/>
          </a:xfrm>
          <a:prstGeom prst="rect">
            <a:avLst/>
          </a:prstGeom>
        </p:spPr>
      </p:pic>
      <p:sp>
        <p:nvSpPr>
          <p:cNvPr id="14" name="TextBox 13">
            <a:extLst>
              <a:ext uri="{FF2B5EF4-FFF2-40B4-BE49-F238E27FC236}">
                <a16:creationId xmlns:a16="http://schemas.microsoft.com/office/drawing/2014/main" id="{DB5EB070-395C-FD37-32CC-8DDBA59E50F9}"/>
              </a:ext>
            </a:extLst>
          </p:cNvPr>
          <p:cNvSpPr txBox="1"/>
          <p:nvPr/>
        </p:nvSpPr>
        <p:spPr>
          <a:xfrm>
            <a:off x="5859260" y="5610435"/>
            <a:ext cx="5690009" cy="646331"/>
          </a:xfrm>
          <a:prstGeom prst="rect">
            <a:avLst/>
          </a:prstGeom>
          <a:noFill/>
        </p:spPr>
        <p:txBody>
          <a:bodyPr wrap="square" rtlCol="0">
            <a:spAutoFit/>
          </a:bodyPr>
          <a:lstStyle/>
          <a:p>
            <a:r>
              <a:rPr lang="en-US" dirty="0"/>
              <a:t>The world map above visualizes how the happiness scores are distributed globally in terms of high and low. </a:t>
            </a:r>
          </a:p>
        </p:txBody>
      </p:sp>
      <p:sp>
        <p:nvSpPr>
          <p:cNvPr id="15" name="TextBox 14">
            <a:extLst>
              <a:ext uri="{FF2B5EF4-FFF2-40B4-BE49-F238E27FC236}">
                <a16:creationId xmlns:a16="http://schemas.microsoft.com/office/drawing/2014/main" id="{2822FAFC-B919-BF33-7C6A-F5A6E989A164}"/>
              </a:ext>
            </a:extLst>
          </p:cNvPr>
          <p:cNvSpPr txBox="1"/>
          <p:nvPr/>
        </p:nvSpPr>
        <p:spPr>
          <a:xfrm>
            <a:off x="643467" y="5544973"/>
            <a:ext cx="4922943" cy="923330"/>
          </a:xfrm>
          <a:prstGeom prst="rect">
            <a:avLst/>
          </a:prstGeom>
          <a:noFill/>
        </p:spPr>
        <p:txBody>
          <a:bodyPr wrap="square" rtlCol="0">
            <a:spAutoFit/>
          </a:bodyPr>
          <a:lstStyle/>
          <a:p>
            <a:r>
              <a:rPr lang="en-US" dirty="0"/>
              <a:t>Chart shows the distribution of global happiness scores between 2015 and 2019. The mean happiness score is 5.4.</a:t>
            </a:r>
          </a:p>
        </p:txBody>
      </p:sp>
    </p:spTree>
    <p:extLst>
      <p:ext uri="{BB962C8B-B14F-4D97-AF65-F5344CB8AC3E}">
        <p14:creationId xmlns:p14="http://schemas.microsoft.com/office/powerpoint/2010/main" val="2781245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947061" y="155447"/>
            <a:ext cx="4470759" cy="1410463"/>
          </a:xfrm>
        </p:spPr>
        <p:txBody>
          <a:bodyPr vert="horz" lIns="91440" tIns="45720" rIns="91440" bIns="45720" rtlCol="0" anchor="b">
            <a:normAutofit/>
          </a:bodyPr>
          <a:lstStyle/>
          <a:p>
            <a:pPr algn="l">
              <a:lnSpc>
                <a:spcPct val="90000"/>
              </a:lnSpc>
            </a:pPr>
            <a:r>
              <a:rPr lang="en-US" sz="4400" kern="1200" dirty="0">
                <a:solidFill>
                  <a:schemeClr val="tx1"/>
                </a:solidFill>
                <a:latin typeface="+mj-lt"/>
                <a:ea typeface="+mj-ea"/>
                <a:cs typeface="+mj-cs"/>
              </a:rPr>
              <a:t>Conclusion</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526323" y="1669856"/>
            <a:ext cx="5569678" cy="4884107"/>
          </a:xfrm>
        </p:spPr>
        <p:txBody>
          <a:bodyPr vert="horz" lIns="91440" tIns="45720" rIns="91440" bIns="45720" rtlCol="0" anchor="t">
            <a:normAutofit fontScale="25000" lnSpcReduction="20000"/>
          </a:bodyPr>
          <a:lstStyle/>
          <a:p>
            <a:pPr marL="285750" indent="-228600" algn="l">
              <a:lnSpc>
                <a:spcPct val="90000"/>
              </a:lnSpc>
              <a:buFont typeface="Arial" panose="020B0604020202020204" pitchFamily="34" charset="0"/>
              <a:buChar char="•"/>
            </a:pPr>
            <a:r>
              <a:rPr lang="en-US" sz="6400" dirty="0">
                <a:solidFill>
                  <a:schemeClr val="accent2"/>
                </a:solidFill>
              </a:rPr>
              <a:t>Based on the analysis of the World Happiness Report we can answer our pre analysis questions:</a:t>
            </a:r>
          </a:p>
          <a:p>
            <a:pPr marL="285750" indent="-228600" algn="l">
              <a:lnSpc>
                <a:spcPct val="90000"/>
              </a:lnSpc>
              <a:buFont typeface="Arial" panose="020B0604020202020204" pitchFamily="34" charset="0"/>
              <a:buChar char="•"/>
            </a:pPr>
            <a:r>
              <a:rPr lang="en-US" sz="6400" dirty="0">
                <a:solidFill>
                  <a:schemeClr val="accent2"/>
                </a:solidFill>
              </a:rPr>
              <a:t>The top 5 ranked countries with the highest happiness scores are: Denmark, Finland,</a:t>
            </a:r>
          </a:p>
          <a:p>
            <a:pPr marL="285750" indent="-228600" algn="l">
              <a:lnSpc>
                <a:spcPct val="90000"/>
              </a:lnSpc>
              <a:buFont typeface="Arial" panose="020B0604020202020204" pitchFamily="34" charset="0"/>
              <a:buChar char="•"/>
            </a:pPr>
            <a:r>
              <a:rPr lang="en-US" sz="6400" dirty="0">
                <a:solidFill>
                  <a:schemeClr val="accent2"/>
                </a:solidFill>
              </a:rPr>
              <a:t>Iceland. Norway,  and Switzerland.</a:t>
            </a:r>
          </a:p>
          <a:p>
            <a:pPr marL="285750" indent="-228600" algn="l">
              <a:lnSpc>
                <a:spcPct val="90000"/>
              </a:lnSpc>
              <a:buFont typeface="Arial" panose="020B0604020202020204" pitchFamily="34" charset="0"/>
              <a:buChar char="•"/>
            </a:pPr>
            <a:r>
              <a:rPr lang="en-US" sz="6400" dirty="0">
                <a:solidFill>
                  <a:schemeClr val="accent2"/>
                </a:solidFill>
              </a:rPr>
              <a:t>The top 5 unhappiest countries are:  Burundi,  Central African Republic, Rwanda, South Sudan and Syria</a:t>
            </a:r>
          </a:p>
          <a:p>
            <a:pPr marL="285750" indent="-228600" algn="l">
              <a:lnSpc>
                <a:spcPct val="90000"/>
              </a:lnSpc>
              <a:buFont typeface="Arial" panose="020B0604020202020204" pitchFamily="34" charset="0"/>
              <a:buChar char="•"/>
            </a:pPr>
            <a:r>
              <a:rPr lang="en-US" sz="6400" dirty="0">
                <a:solidFill>
                  <a:schemeClr val="accent2"/>
                </a:solidFill>
              </a:rPr>
              <a:t>The analysis validated the hypothesis that "Countries with a high level of freedom are likely to have a correspondingly elevated happiness score" by revealing a connection between freedom and happiness score, supported by regression analysis.</a:t>
            </a:r>
          </a:p>
          <a:p>
            <a:pPr marL="285750" indent="-228600" algn="l">
              <a:lnSpc>
                <a:spcPct val="90000"/>
              </a:lnSpc>
              <a:buFont typeface="Arial" panose="020B0604020202020204" pitchFamily="34" charset="0"/>
              <a:buChar char="•"/>
            </a:pPr>
            <a:r>
              <a:rPr lang="en-US" sz="6400" dirty="0">
                <a:solidFill>
                  <a:schemeClr val="accent2"/>
                </a:solidFill>
              </a:rPr>
              <a:t>In summary, our analysis unveiled strong positive correlations between GDP per capita, Family, and Life Expectancy with happiness scores. Freedom and Generosity also correlated positively, while corruption showed a slightly negative correlation</a:t>
            </a:r>
          </a:p>
          <a:p>
            <a:pPr marL="285750" indent="-228600" algn="l">
              <a:lnSpc>
                <a:spcPct val="90000"/>
              </a:lnSpc>
              <a:buFont typeface="Arial" panose="020B0604020202020204" pitchFamily="34" charset="0"/>
              <a:buChar char="•"/>
            </a:pPr>
            <a:r>
              <a:rPr lang="en-US" sz="6400" dirty="0">
                <a:solidFill>
                  <a:schemeClr val="accent2"/>
                </a:solidFill>
              </a:rPr>
              <a:t>Following our results, we determined that the main factor from the report contributing to the happiness level of the population of a country is its </a:t>
            </a:r>
            <a:r>
              <a:rPr lang="en-US" sz="6400" b="1" dirty="0">
                <a:solidFill>
                  <a:schemeClr val="accent2"/>
                </a:solidFill>
              </a:rPr>
              <a:t>GDP per capita </a:t>
            </a:r>
            <a:r>
              <a:rPr lang="en-US" sz="6400" dirty="0">
                <a:solidFill>
                  <a:schemeClr val="accent2"/>
                </a:solidFill>
              </a:rPr>
              <a:t>or economy. </a:t>
            </a:r>
          </a:p>
        </p:txBody>
      </p:sp>
      <p:sp>
        <p:nvSpPr>
          <p:cNvPr id="3" name="TextBox 2">
            <a:extLst>
              <a:ext uri="{FF2B5EF4-FFF2-40B4-BE49-F238E27FC236}">
                <a16:creationId xmlns:a16="http://schemas.microsoft.com/office/drawing/2014/main" id="{901021FA-8089-948B-2DD3-B5B4EE10CED3}"/>
              </a:ext>
            </a:extLst>
          </p:cNvPr>
          <p:cNvSpPr txBox="1"/>
          <p:nvPr/>
        </p:nvSpPr>
        <p:spPr>
          <a:xfrm>
            <a:off x="7233199" y="5372774"/>
            <a:ext cx="4086578" cy="646331"/>
          </a:xfrm>
          <a:prstGeom prst="rect">
            <a:avLst/>
          </a:prstGeom>
          <a:noFill/>
        </p:spPr>
        <p:txBody>
          <a:bodyPr wrap="square" rtlCol="0">
            <a:spAutoFit/>
          </a:bodyPr>
          <a:lstStyle/>
          <a:p>
            <a:r>
              <a:rPr lang="en-US" sz="3600" dirty="0">
                <a:hlinkClick r:id="rId2">
                  <a:extLst>
                    <a:ext uri="{A12FA001-AC4F-418D-AE19-62706E023703}">
                      <ahyp:hlinkClr xmlns:ahyp="http://schemas.microsoft.com/office/drawing/2018/hyperlinkcolor" val="tx"/>
                    </a:ext>
                  </a:extLst>
                </a:hlinkClick>
              </a:rPr>
              <a:t>Project Link</a:t>
            </a:r>
            <a:endParaRPr lang="en-US" sz="3600" dirty="0"/>
          </a:p>
        </p:txBody>
      </p:sp>
      <p:pic>
        <p:nvPicPr>
          <p:cNvPr id="6" name="Picture 5" descr="A diagram of blue dots&#10;&#10;Description automatically generated">
            <a:extLst>
              <a:ext uri="{FF2B5EF4-FFF2-40B4-BE49-F238E27FC236}">
                <a16:creationId xmlns:a16="http://schemas.microsoft.com/office/drawing/2014/main" id="{341AFE4B-482F-1C92-9A87-2DB9947D9D6F}"/>
              </a:ext>
            </a:extLst>
          </p:cNvPr>
          <p:cNvPicPr>
            <a:picLocks noChangeAspect="1"/>
          </p:cNvPicPr>
          <p:nvPr/>
        </p:nvPicPr>
        <p:blipFill>
          <a:blip r:embed="rId3">
            <a:duotone>
              <a:prstClr val="black"/>
              <a:schemeClr val="accent2">
                <a:tint val="45000"/>
                <a:satMod val="400000"/>
              </a:schemeClr>
            </a:duotone>
          </a:blip>
          <a:stretch>
            <a:fillRect/>
          </a:stretch>
        </p:blipFill>
        <p:spPr>
          <a:xfrm>
            <a:off x="5937754" y="544553"/>
            <a:ext cx="5727923" cy="4643591"/>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3157536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869747" y="-2667000"/>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60874" y="2787763"/>
            <a:ext cx="10787270" cy="830649"/>
          </a:xfrm>
        </p:spPr>
        <p:txBody>
          <a:bodyPr>
            <a:normAutofit/>
          </a:bodyPr>
          <a:lstStyle/>
          <a:p>
            <a:r>
              <a:rPr lang="en-US" sz="4400" spc="300" dirty="0"/>
              <a:t>THANK YOU</a:t>
            </a:r>
          </a:p>
        </p:txBody>
      </p:sp>
      <p:pic>
        <p:nvPicPr>
          <p:cNvPr id="12" name="Online Image Placeholder 11" descr="Smart Phone">
            <a:extLst>
              <a:ext uri="{FF2B5EF4-FFF2-40B4-BE49-F238E27FC236}">
                <a16:creationId xmlns:a16="http://schemas.microsoft.com/office/drawing/2014/main" id="{4E709B75-16EA-4581-AED9-567DEF45A6B2}"/>
              </a:ext>
            </a:extLst>
          </p:cNvPr>
          <p:cNvPicPr>
            <a:picLocks noGrp="1" noChangeAspect="1"/>
          </p:cNvPicPr>
          <p:nvPr>
            <p:ph type="clipArt" sz="quarter" idx="20"/>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88048" y="4620501"/>
            <a:ext cx="730250" cy="730250"/>
          </a:xfrm>
        </p:spPr>
      </p:pic>
      <p:pic>
        <p:nvPicPr>
          <p:cNvPr id="28" name="Online Image Placeholder 27" descr="Envelope">
            <a:extLst>
              <a:ext uri="{FF2B5EF4-FFF2-40B4-BE49-F238E27FC236}">
                <a16:creationId xmlns:a16="http://schemas.microsoft.com/office/drawing/2014/main" id="{D4D09222-33EB-4F99-9A89-51E2E1E97584}"/>
              </a:ext>
            </a:extLst>
          </p:cNvPr>
          <p:cNvPicPr>
            <a:picLocks noGrp="1" noChangeAspect="1"/>
          </p:cNvPicPr>
          <p:nvPr>
            <p:ph type="clipArt" sz="quarter" idx="21"/>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905737" y="4622281"/>
            <a:ext cx="731520" cy="731520"/>
          </a:xfrm>
        </p:spPr>
      </p:pic>
      <p:sp>
        <p:nvSpPr>
          <p:cNvPr id="8" name="Text Placeholder 7">
            <a:extLst>
              <a:ext uri="{FF2B5EF4-FFF2-40B4-BE49-F238E27FC236}">
                <a16:creationId xmlns:a16="http://schemas.microsoft.com/office/drawing/2014/main" id="{0B070B25-2BBC-49AC-9CFA-1CD7195DF2D6}"/>
              </a:ext>
            </a:extLst>
          </p:cNvPr>
          <p:cNvSpPr>
            <a:spLocks noGrp="1"/>
          </p:cNvSpPr>
          <p:nvPr>
            <p:ph type="body" sz="quarter" idx="16"/>
          </p:nvPr>
        </p:nvSpPr>
        <p:spPr>
          <a:xfrm>
            <a:off x="632694" y="5351166"/>
            <a:ext cx="3064668" cy="518795"/>
          </a:xfrm>
        </p:spPr>
        <p:txBody>
          <a:bodyPr/>
          <a:lstStyle/>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800" b="0" i="0" u="none" strike="noStrike" kern="1200" cap="none" spc="300" normalizeH="0" baseline="0" noProof="0" dirty="0">
                <a:ln>
                  <a:noFill/>
                </a:ln>
                <a:effectLst/>
                <a:uLnTx/>
                <a:uFillTx/>
                <a:latin typeface="Calibri" panose="020F0502020204030204"/>
                <a:ea typeface="+mn-ea"/>
                <a:cs typeface="+mn-cs"/>
                <a:hlinkClick r:id="rId8">
                  <a:extLst>
                    <a:ext uri="{A12FA001-AC4F-418D-AE19-62706E023703}">
                      <ahyp:hlinkClr xmlns:ahyp="http://schemas.microsoft.com/office/drawing/2018/hyperlinkcolor" val="tx"/>
                    </a:ext>
                  </a:extLst>
                </a:hlinkClick>
              </a:rPr>
              <a:t>(25) Brian Avila | LinkedIn</a:t>
            </a:r>
            <a:endParaRPr kumimoji="0" lang="en-US" sz="1800" b="0" i="0" u="none" strike="noStrike" kern="1200" cap="none" spc="300" normalizeH="0" baseline="0" noProof="0" dirty="0">
              <a:ln>
                <a:noFill/>
              </a:ln>
              <a:effectLst/>
              <a:uLnTx/>
              <a:uFillTx/>
              <a:latin typeface="Calibri" panose="020F0502020204030204"/>
              <a:ea typeface="+mn-ea"/>
              <a:cs typeface="+mn-cs"/>
            </a:endParaRPr>
          </a:p>
          <a:p>
            <a:endParaRPr lang="en-US" dirty="0"/>
          </a:p>
        </p:txBody>
      </p:sp>
      <p:sp>
        <p:nvSpPr>
          <p:cNvPr id="9" name="Text Placeholder 8">
            <a:extLst>
              <a:ext uri="{FF2B5EF4-FFF2-40B4-BE49-F238E27FC236}">
                <a16:creationId xmlns:a16="http://schemas.microsoft.com/office/drawing/2014/main" id="{9E2524A0-105C-4170-BB48-CD0756FB3DFE}"/>
              </a:ext>
            </a:extLst>
          </p:cNvPr>
          <p:cNvSpPr>
            <a:spLocks noGrp="1"/>
          </p:cNvSpPr>
          <p:nvPr>
            <p:ph type="body" sz="quarter" idx="17"/>
          </p:nvPr>
        </p:nvSpPr>
        <p:spPr>
          <a:xfrm>
            <a:off x="4928789" y="5574763"/>
            <a:ext cx="3064668" cy="518795"/>
          </a:xfrm>
        </p:spPr>
        <p:txBody>
          <a:bodyPr/>
          <a:lstStyle/>
          <a:p>
            <a:r>
              <a:rPr lang="en-US" dirty="0"/>
              <a:t>+1 (508) 905 9144</a:t>
            </a:r>
          </a:p>
        </p:txBody>
      </p:sp>
      <p:sp>
        <p:nvSpPr>
          <p:cNvPr id="10" name="Text Placeholder 9">
            <a:extLst>
              <a:ext uri="{FF2B5EF4-FFF2-40B4-BE49-F238E27FC236}">
                <a16:creationId xmlns:a16="http://schemas.microsoft.com/office/drawing/2014/main" id="{6E57A531-5B0F-485D-A015-BC78AD089BA6}"/>
              </a:ext>
            </a:extLst>
          </p:cNvPr>
          <p:cNvSpPr>
            <a:spLocks noGrp="1"/>
          </p:cNvSpPr>
          <p:nvPr>
            <p:ph type="body" sz="quarter" idx="18"/>
          </p:nvPr>
        </p:nvSpPr>
        <p:spPr>
          <a:xfrm>
            <a:off x="8904898" y="5574764"/>
            <a:ext cx="3064668" cy="518795"/>
          </a:xfrm>
        </p:spPr>
        <p:txBody>
          <a:bodyPr>
            <a:normAutofit fontScale="77500" lnSpcReduction="20000"/>
          </a:bodyPr>
          <a:lstStyle/>
          <a:p>
            <a:r>
              <a:rPr lang="en-US" dirty="0"/>
              <a:t>brianavila819@gmail.com</a:t>
            </a:r>
          </a:p>
        </p:txBody>
      </p:sp>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a:xfrm>
            <a:off x="3721655" y="3606746"/>
            <a:ext cx="5167313" cy="518795"/>
          </a:xfrm>
        </p:spPr>
        <p:txBody>
          <a:bodyPr/>
          <a:lstStyle/>
          <a:p>
            <a:r>
              <a:rPr lang="en-US" dirty="0"/>
              <a:t>CONTACT INFORMATION</a:t>
            </a:r>
          </a:p>
        </p:txBody>
      </p:sp>
      <p:pic>
        <p:nvPicPr>
          <p:cNvPr id="13" name="Picture 12" descr="A blue square with white letters&#10;&#10;Description automatically generated">
            <a:extLst>
              <a:ext uri="{FF2B5EF4-FFF2-40B4-BE49-F238E27FC236}">
                <a16:creationId xmlns:a16="http://schemas.microsoft.com/office/drawing/2014/main" id="{7509E31C-719C-B8D9-82CF-4FCD993923BD}"/>
              </a:ext>
            </a:extLst>
          </p:cNvPr>
          <p:cNvPicPr>
            <a:picLocks noChangeAspect="1"/>
          </p:cNvPicPr>
          <p:nvPr/>
        </p:nvPicPr>
        <p:blipFill>
          <a:blip r:embed="rId9"/>
          <a:stretch>
            <a:fillRect/>
          </a:stretch>
        </p:blipFill>
        <p:spPr>
          <a:xfrm>
            <a:off x="1725397" y="4375640"/>
            <a:ext cx="879263" cy="875746"/>
          </a:xfrm>
          <a:prstGeom prst="rect">
            <a:avLst/>
          </a:prstGeom>
        </p:spPr>
      </p:pic>
      <p:sp>
        <p:nvSpPr>
          <p:cNvPr id="4" name="TextBox 3">
            <a:extLst>
              <a:ext uri="{FF2B5EF4-FFF2-40B4-BE49-F238E27FC236}">
                <a16:creationId xmlns:a16="http://schemas.microsoft.com/office/drawing/2014/main" id="{904CB30C-CFA7-9F38-894F-A9207890716C}"/>
              </a:ext>
            </a:extLst>
          </p:cNvPr>
          <p:cNvSpPr txBox="1"/>
          <p:nvPr/>
        </p:nvSpPr>
        <p:spPr>
          <a:xfrm>
            <a:off x="4395436" y="336170"/>
            <a:ext cx="6559892" cy="769441"/>
          </a:xfrm>
          <a:prstGeom prst="rect">
            <a:avLst/>
          </a:prstGeom>
          <a:noFill/>
        </p:spPr>
        <p:txBody>
          <a:bodyPr wrap="square">
            <a:spAutoFit/>
          </a:bodyPr>
          <a:lstStyle/>
          <a:p>
            <a:r>
              <a:rPr lang="en-US" sz="4400" dirty="0"/>
              <a:t>Project links</a:t>
            </a:r>
          </a:p>
        </p:txBody>
      </p:sp>
      <p:sp>
        <p:nvSpPr>
          <p:cNvPr id="5" name="Content Placeholder 13">
            <a:extLst>
              <a:ext uri="{FF2B5EF4-FFF2-40B4-BE49-F238E27FC236}">
                <a16:creationId xmlns:a16="http://schemas.microsoft.com/office/drawing/2014/main" id="{90832373-9A6C-CB65-A2E6-4D5E279C501D}"/>
              </a:ext>
            </a:extLst>
          </p:cNvPr>
          <p:cNvSpPr txBox="1">
            <a:spLocks/>
          </p:cNvSpPr>
          <p:nvPr/>
        </p:nvSpPr>
        <p:spPr>
          <a:xfrm>
            <a:off x="1005564" y="794626"/>
            <a:ext cx="10542579" cy="2073271"/>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endParaRPr lang="en-US" dirty="0"/>
          </a:p>
          <a:p>
            <a:pPr marL="0" indent="0">
              <a:buFont typeface="Arial" panose="020B0604020202020204" pitchFamily="34" charset="0"/>
              <a:buNone/>
              <a:defRPr/>
            </a:pPr>
            <a:r>
              <a:rPr lang="en-US" spc="300" dirty="0"/>
              <a:t>																							</a:t>
            </a:r>
            <a:endParaRPr lang="en-US" b="1" dirty="0"/>
          </a:p>
        </p:txBody>
      </p:sp>
      <p:pic>
        <p:nvPicPr>
          <p:cNvPr id="2" name="Picture 1" descr="A logo of a cat&#10;&#10;Description automatically generated">
            <a:hlinkClick r:id="rId10"/>
            <a:extLst>
              <a:ext uri="{FF2B5EF4-FFF2-40B4-BE49-F238E27FC236}">
                <a16:creationId xmlns:a16="http://schemas.microsoft.com/office/drawing/2014/main" id="{6ABADE4A-3C96-A883-6A8E-020AA9DF6FD0}"/>
              </a:ext>
            </a:extLst>
          </p:cNvPr>
          <p:cNvPicPr>
            <a:picLocks noChangeAspect="1"/>
          </p:cNvPicPr>
          <p:nvPr/>
        </p:nvPicPr>
        <p:blipFill>
          <a:blip r:embed="rId11"/>
          <a:stretch>
            <a:fillRect/>
          </a:stretch>
        </p:blipFill>
        <p:spPr>
          <a:xfrm>
            <a:off x="7091636" y="1472783"/>
            <a:ext cx="1428130" cy="801983"/>
          </a:xfrm>
          <a:prstGeom prst="rect">
            <a:avLst/>
          </a:prstGeom>
        </p:spPr>
      </p:pic>
      <p:pic>
        <p:nvPicPr>
          <p:cNvPr id="7" name="Picture 4" descr="icon-tableau - Analytics Training Hub for Data Analytics &amp; Data Science ...">
            <a:hlinkClick r:id="rId12"/>
            <a:extLst>
              <a:ext uri="{FF2B5EF4-FFF2-40B4-BE49-F238E27FC236}">
                <a16:creationId xmlns:a16="http://schemas.microsoft.com/office/drawing/2014/main" id="{EEFC1886-5BDB-F112-CD9C-A1D28F98E53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37340" y="1347855"/>
            <a:ext cx="1051837" cy="1051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727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6225539" y="24572"/>
            <a:ext cx="5897218" cy="884238"/>
          </a:xfrm>
        </p:spPr>
        <p:txBody>
          <a:bodyPr/>
          <a:lstStyle/>
          <a:p>
            <a:r>
              <a:rPr lang="en-US" sz="4400" dirty="0"/>
              <a:t>Skillsets</a:t>
            </a:r>
          </a:p>
        </p:txBody>
      </p:sp>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25539" y="1105108"/>
            <a:ext cx="3017520" cy="464871"/>
          </a:xfrm>
        </p:spPr>
        <p:txBody>
          <a:bodyPr/>
          <a:lstStyle/>
          <a:p>
            <a:r>
              <a:rPr lang="en-US" dirty="0"/>
              <a:t>My Skillsets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5999" y="1695748"/>
            <a:ext cx="4646246" cy="4772555"/>
          </a:xfrm>
        </p:spPr>
        <p:txBody>
          <a:bodyPr>
            <a:normAutofit fontScale="92500"/>
          </a:bodyPr>
          <a:lstStyle/>
          <a:p>
            <a:pPr marL="0" marR="0">
              <a:spcBef>
                <a:spcPts val="0"/>
              </a:spcBef>
              <a:spcAft>
                <a:spcPts val="0"/>
              </a:spcAft>
            </a:pPr>
            <a:r>
              <a:rPr lang="en-US" sz="2200" dirty="0">
                <a:effectLst/>
                <a:latin typeface="Arial" panose="020B0604020202020204" pitchFamily="34" charset="0"/>
                <a:ea typeface="Arial" panose="020B0604020202020204" pitchFamily="34" charset="0"/>
              </a:rPr>
              <a:t>Data Analysis</a:t>
            </a:r>
          </a:p>
          <a:p>
            <a:pPr marL="0" marR="0">
              <a:spcBef>
                <a:spcPts val="0"/>
              </a:spcBef>
              <a:spcAft>
                <a:spcPts val="0"/>
              </a:spcAft>
            </a:pPr>
            <a:r>
              <a:rPr lang="en-US" sz="2200" dirty="0">
                <a:effectLst/>
                <a:latin typeface="Arial" panose="020B0604020202020204" pitchFamily="34" charset="0"/>
                <a:ea typeface="Arial" panose="020B0604020202020204" pitchFamily="34" charset="0"/>
              </a:rPr>
              <a:t>Tableau Visualizations</a:t>
            </a:r>
          </a:p>
          <a:p>
            <a:pPr marL="0" marR="0">
              <a:spcBef>
                <a:spcPts val="0"/>
              </a:spcBef>
              <a:spcAft>
                <a:spcPts val="0"/>
              </a:spcAft>
            </a:pPr>
            <a:r>
              <a:rPr lang="en-US" sz="2200" dirty="0">
                <a:effectLst/>
                <a:latin typeface="Arial" panose="020B0604020202020204" pitchFamily="34" charset="0"/>
                <a:ea typeface="Arial" panose="020B0604020202020204" pitchFamily="34" charset="0"/>
              </a:rPr>
              <a:t>SQL Relational Databases</a:t>
            </a:r>
          </a:p>
          <a:p>
            <a:pPr marL="0" marR="0">
              <a:spcBef>
                <a:spcPts val="0"/>
              </a:spcBef>
              <a:spcAft>
                <a:spcPts val="0"/>
              </a:spcAft>
            </a:pPr>
            <a:r>
              <a:rPr lang="en-US" sz="2200" dirty="0">
                <a:effectLst/>
                <a:latin typeface="Arial" panose="020B0604020202020204" pitchFamily="34" charset="0"/>
                <a:ea typeface="Arial" panose="020B0604020202020204" pitchFamily="34" charset="0"/>
              </a:rPr>
              <a:t>PostgreSQL </a:t>
            </a:r>
          </a:p>
          <a:p>
            <a:pPr marL="0" marR="0">
              <a:spcBef>
                <a:spcPts val="0"/>
              </a:spcBef>
              <a:spcAft>
                <a:spcPts val="0"/>
              </a:spcAft>
            </a:pPr>
            <a:r>
              <a:rPr lang="en-US" sz="2200" dirty="0">
                <a:effectLst/>
                <a:latin typeface="Arial" panose="020B0604020202020204" pitchFamily="34" charset="0"/>
                <a:ea typeface="Arial" panose="020B0604020202020204" pitchFamily="34" charset="0"/>
              </a:rPr>
              <a:t>Python</a:t>
            </a:r>
          </a:p>
          <a:p>
            <a:pPr marL="0" marR="0">
              <a:spcBef>
                <a:spcPts val="0"/>
              </a:spcBef>
              <a:spcAft>
                <a:spcPts val="0"/>
              </a:spcAft>
            </a:pPr>
            <a:r>
              <a:rPr lang="en-US" sz="2200" dirty="0">
                <a:latin typeface="Arial" panose="020B0604020202020204" pitchFamily="34" charset="0"/>
                <a:ea typeface="Arial" panose="020B0604020202020204" pitchFamily="34" charset="0"/>
              </a:rPr>
              <a:t>MS </a:t>
            </a:r>
            <a:r>
              <a:rPr lang="en-US" sz="2200" dirty="0">
                <a:effectLst/>
                <a:latin typeface="Arial" panose="020B0604020202020204" pitchFamily="34" charset="0"/>
                <a:ea typeface="Arial" panose="020B0604020202020204" pitchFamily="34" charset="0"/>
              </a:rPr>
              <a:t>Excel (Pivot Tables, VLOOKUP)</a:t>
            </a:r>
          </a:p>
          <a:p>
            <a:pPr marL="0" marR="0">
              <a:spcBef>
                <a:spcPts val="0"/>
              </a:spcBef>
              <a:spcAft>
                <a:spcPts val="0"/>
              </a:spcAft>
            </a:pPr>
            <a:r>
              <a:rPr lang="en-US" sz="2200" dirty="0">
                <a:effectLst/>
                <a:latin typeface="Arial" panose="020B0604020202020204" pitchFamily="34" charset="0"/>
                <a:ea typeface="Arial" panose="020B0604020202020204" pitchFamily="34" charset="0"/>
              </a:rPr>
              <a:t>Time Series Analysis and</a:t>
            </a:r>
          </a:p>
          <a:p>
            <a:pPr marL="0" marR="0">
              <a:spcBef>
                <a:spcPts val="0"/>
              </a:spcBef>
              <a:spcAft>
                <a:spcPts val="0"/>
              </a:spcAft>
            </a:pPr>
            <a:r>
              <a:rPr lang="en-US" sz="2200" dirty="0">
                <a:effectLst/>
                <a:latin typeface="Arial" panose="020B0604020202020204" pitchFamily="34" charset="0"/>
                <a:ea typeface="Arial" panose="020B0604020202020204" pitchFamily="34" charset="0"/>
              </a:rPr>
              <a:t>Forecasting</a:t>
            </a:r>
          </a:p>
          <a:p>
            <a:pPr marL="0" marR="0">
              <a:spcBef>
                <a:spcPts val="0"/>
              </a:spcBef>
              <a:spcAft>
                <a:spcPts val="0"/>
              </a:spcAft>
            </a:pPr>
            <a:r>
              <a:rPr lang="en-US" sz="2200" dirty="0">
                <a:effectLst/>
                <a:latin typeface="Arial" panose="020B0604020202020204" pitchFamily="34" charset="0"/>
                <a:ea typeface="Arial" panose="020B0604020202020204" pitchFamily="34" charset="0"/>
              </a:rPr>
              <a:t>Statistical Analysis</a:t>
            </a:r>
          </a:p>
          <a:p>
            <a:pPr marL="0" marR="0">
              <a:spcBef>
                <a:spcPts val="0"/>
              </a:spcBef>
              <a:spcAft>
                <a:spcPts val="0"/>
              </a:spcAft>
            </a:pPr>
            <a:r>
              <a:rPr lang="en-US" sz="2200" dirty="0">
                <a:effectLst/>
                <a:latin typeface="Arial" panose="020B0604020202020204" pitchFamily="34" charset="0"/>
                <a:ea typeface="Arial" panose="020B0604020202020204" pitchFamily="34" charset="0"/>
              </a:rPr>
              <a:t>Data Transformation and integration</a:t>
            </a:r>
            <a:endParaRPr lang="en-US" sz="1800" dirty="0">
              <a:effectLst/>
              <a:latin typeface="Arial" panose="020B0604020202020204" pitchFamily="34" charset="0"/>
              <a:ea typeface="Arial" panose="020B0604020202020204" pitchFamily="34" charset="0"/>
            </a:endParaRPr>
          </a:p>
          <a:p>
            <a:pPr marL="0" indent="0">
              <a:buNone/>
            </a:pPr>
            <a:endParaRPr lang="en-US"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137039" y="585518"/>
            <a:ext cx="6412230" cy="1051829"/>
          </a:xfrm>
        </p:spPr>
        <p:txBody>
          <a:bodyPr>
            <a:noAutofit/>
          </a:bodyPr>
          <a:lstStyle/>
          <a:p>
            <a:br>
              <a:rPr lang="en-US" sz="4400" dirty="0"/>
            </a:br>
            <a:r>
              <a:rPr lang="en-US" sz="4400" dirty="0"/>
              <a:t>Influenza medical staffing plan</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a:xfrm>
            <a:off x="0" y="0"/>
            <a:ext cx="4640580" cy="6867922"/>
          </a:xfrm>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196909" y="1951128"/>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4</a:t>
            </a:fld>
            <a:endParaRPr lang="en-US" dirty="0"/>
          </a:p>
        </p:txBody>
      </p:sp>
      <p:sp>
        <p:nvSpPr>
          <p:cNvPr id="4" name="TextBox 3">
            <a:extLst>
              <a:ext uri="{FF2B5EF4-FFF2-40B4-BE49-F238E27FC236}">
                <a16:creationId xmlns:a16="http://schemas.microsoft.com/office/drawing/2014/main" id="{351DDB8D-A9C7-7EC9-AED4-87E31E74967B}"/>
              </a:ext>
            </a:extLst>
          </p:cNvPr>
          <p:cNvSpPr txBox="1"/>
          <p:nvPr/>
        </p:nvSpPr>
        <p:spPr>
          <a:xfrm>
            <a:off x="4853884" y="3546022"/>
            <a:ext cx="5833166"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GOAL</a:t>
            </a:r>
            <a:r>
              <a:rPr lang="en-US" dirty="0"/>
              <a:t>: To help a medical staffing agency that provides temporary workers to clinics and hospitals on an as-needed basis. The analysis will help plan for influenza  season, a time when additional staff are in high demand. The final results will  examine trends in influenza and how they can be used to proactively plan for  staffing needs across the country. </a:t>
            </a:r>
          </a:p>
        </p:txBody>
      </p:sp>
    </p:spTree>
    <p:extLst>
      <p:ext uri="{BB962C8B-B14F-4D97-AF65-F5344CB8AC3E}">
        <p14:creationId xmlns:p14="http://schemas.microsoft.com/office/powerpoint/2010/main" val="2944765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1188069" y="381935"/>
            <a:ext cx="9356106" cy="1200329"/>
          </a:xfrm>
        </p:spPr>
        <p:txBody>
          <a:bodyPr vert="horz" lIns="91440" tIns="45720" rIns="91440" bIns="45720" rtlCol="0" anchor="t">
            <a:normAutofit/>
          </a:bodyPr>
          <a:lstStyle/>
          <a:p>
            <a:pPr algn="l">
              <a:lnSpc>
                <a:spcPct val="90000"/>
              </a:lnSpc>
            </a:pPr>
            <a:r>
              <a:rPr lang="en-US" sz="6000" kern="1200" dirty="0">
                <a:solidFill>
                  <a:schemeClr val="tx1"/>
                </a:solidFill>
                <a:latin typeface="+mj-lt"/>
                <a:ea typeface="+mj-ea"/>
                <a:cs typeface="+mj-cs"/>
              </a:rPr>
              <a:t>Analysis</a:t>
            </a:r>
          </a:p>
        </p:txBody>
      </p:sp>
      <p:grpSp>
        <p:nvGrpSpPr>
          <p:cNvPr id="1035" name="Group 1034">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03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03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103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1040" name="Straight Connector 103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a:xfrm>
            <a:off x="10149030" y="5911541"/>
            <a:ext cx="374836" cy="308284"/>
          </a:xfrm>
        </p:spPr>
        <p:txBody>
          <a:bodyPr/>
          <a:lstStyle/>
          <a:p>
            <a:pPr defTabSz="768096">
              <a:spcAft>
                <a:spcPts val="600"/>
              </a:spcAft>
            </a:pPr>
            <a:fld id="{8C2E478F-E849-4A8C-AF1F-CBCC78A7CBFA}" type="slidenum">
              <a:rPr lang="en-US" sz="1008" kern="1200">
                <a:solidFill>
                  <a:schemeClr val="tx1">
                    <a:tint val="75000"/>
                  </a:schemeClr>
                </a:solidFill>
                <a:latin typeface="+mn-lt"/>
                <a:ea typeface="+mn-ea"/>
                <a:cs typeface="+mn-cs"/>
              </a:rPr>
              <a:pPr defTabSz="768096">
                <a:spcAft>
                  <a:spcPts val="600"/>
                </a:spcAft>
              </a:pPr>
              <a:t>5</a:t>
            </a:fld>
            <a:endParaRPr lang="en-US"/>
          </a:p>
        </p:txBody>
      </p:sp>
      <p:sp>
        <p:nvSpPr>
          <p:cNvPr id="5" name="Rectangle 4">
            <a:extLst>
              <a:ext uri="{FF2B5EF4-FFF2-40B4-BE49-F238E27FC236}">
                <a16:creationId xmlns:a16="http://schemas.microsoft.com/office/drawing/2014/main" id="{5D4E93C4-48C1-C69B-3AC4-E11A9908E7BC}"/>
              </a:ext>
            </a:extLst>
          </p:cNvPr>
          <p:cNvSpPr/>
          <p:nvPr/>
        </p:nvSpPr>
        <p:spPr>
          <a:xfrm>
            <a:off x="1225571" y="1878055"/>
            <a:ext cx="2392386" cy="790345"/>
          </a:xfrm>
          <a:prstGeom prst="rect">
            <a:avLst/>
          </a:prstGeom>
          <a:noFill/>
        </p:spPr>
        <p:txBody>
          <a:bodyPr wrap="none" lIns="91440" tIns="45720" rIns="91440" bIns="45720">
            <a:spAutoFit/>
          </a:bodyPr>
          <a:lstStyle/>
          <a:p>
            <a:pPr algn="ctr" defTabSz="768096">
              <a:spcAft>
                <a:spcPts val="600"/>
              </a:spcAft>
            </a:pPr>
            <a:r>
              <a:rPr lang="en-US" sz="4536" kern="1200">
                <a:ln w="0"/>
                <a:solidFill>
                  <a:schemeClr val="accent1"/>
                </a:solidFill>
                <a:effectLst>
                  <a:outerShdw blurRad="38100" dist="25400" dir="5400000" algn="ctr" rotWithShape="0">
                    <a:srgbClr val="6E747A">
                      <a:alpha val="43000"/>
                    </a:srgbClr>
                  </a:outerShdw>
                </a:effectLst>
                <a:latin typeface="+mn-lt"/>
                <a:ea typeface="+mn-ea"/>
                <a:cs typeface="+mn-cs"/>
              </a:rPr>
              <a:t>Data Sets</a:t>
            </a:r>
            <a:endParaRPr lang="en-US" sz="5400">
              <a:ln w="0"/>
              <a:solidFill>
                <a:schemeClr val="accent1"/>
              </a:solidFill>
              <a:effectLst>
                <a:outerShdw blurRad="38100" dist="25400" dir="5400000" algn="ctr" rotWithShape="0">
                  <a:srgbClr val="6E747A">
                    <a:alpha val="43000"/>
                  </a:srgbClr>
                </a:outerShdw>
              </a:effectLst>
            </a:endParaRPr>
          </a:p>
        </p:txBody>
      </p:sp>
      <p:sp>
        <p:nvSpPr>
          <p:cNvPr id="7" name="TextBox 6">
            <a:extLst>
              <a:ext uri="{FF2B5EF4-FFF2-40B4-BE49-F238E27FC236}">
                <a16:creationId xmlns:a16="http://schemas.microsoft.com/office/drawing/2014/main" id="{04EDEA2D-9659-5EF6-36AD-2C5B32469378}"/>
              </a:ext>
            </a:extLst>
          </p:cNvPr>
          <p:cNvSpPr txBox="1"/>
          <p:nvPr/>
        </p:nvSpPr>
        <p:spPr>
          <a:xfrm>
            <a:off x="1208364" y="2920760"/>
            <a:ext cx="3377716" cy="2415533"/>
          </a:xfrm>
          <a:prstGeom prst="rect">
            <a:avLst/>
          </a:prstGeom>
          <a:noFill/>
        </p:spPr>
        <p:txBody>
          <a:bodyPr wrap="square" rtlCol="0">
            <a:spAutoFit/>
          </a:bodyPr>
          <a:lstStyle/>
          <a:p>
            <a:pPr defTabSz="768096">
              <a:spcAft>
                <a:spcPts val="600"/>
              </a:spcAft>
            </a:pPr>
            <a:r>
              <a:rPr lang="en-US" sz="1512" kern="1200">
                <a:solidFill>
                  <a:schemeClr val="tx1"/>
                </a:solidFill>
                <a:latin typeface="+mn-lt"/>
                <a:ea typeface="+mn-ea"/>
                <a:cs typeface="+mn-cs"/>
              </a:rPr>
              <a:t>Influenza deaths by geography, time, age, and gender  </a:t>
            </a:r>
          </a:p>
          <a:p>
            <a:pPr defTabSz="768096">
              <a:spcAft>
                <a:spcPts val="600"/>
              </a:spcAft>
            </a:pPr>
            <a:r>
              <a:rPr lang="en-US" sz="1512" kern="1200">
                <a:solidFill>
                  <a:schemeClr val="tx1"/>
                </a:solidFill>
                <a:latin typeface="+mn-lt"/>
                <a:ea typeface="+mn-ea"/>
                <a:cs typeface="+mn-cs"/>
              </a:rPr>
              <a:t>Source: CDC </a:t>
            </a:r>
          </a:p>
          <a:p>
            <a:pPr defTabSz="768096">
              <a:spcAft>
                <a:spcPts val="600"/>
              </a:spcAft>
            </a:pPr>
            <a:r>
              <a:rPr lang="en-US" sz="1512" kern="1200">
                <a:solidFill>
                  <a:schemeClr val="tx1"/>
                </a:solidFill>
                <a:latin typeface="+mn-lt"/>
                <a:ea typeface="+mn-ea"/>
                <a:cs typeface="+mn-cs"/>
                <a:hlinkClick r:id="rId2" action="ppaction://hlinkfile"/>
              </a:rPr>
              <a:t>Download Data Set</a:t>
            </a:r>
            <a:endParaRPr lang="en-US" sz="1512" kern="1200">
              <a:solidFill>
                <a:schemeClr val="tx1"/>
              </a:solidFill>
              <a:latin typeface="+mn-lt"/>
              <a:ea typeface="+mn-ea"/>
              <a:cs typeface="+mn-cs"/>
            </a:endParaRPr>
          </a:p>
          <a:p>
            <a:pPr defTabSz="768096">
              <a:spcAft>
                <a:spcPts val="600"/>
              </a:spcAft>
            </a:pPr>
            <a:r>
              <a:rPr lang="en-US" sz="1512" kern="1200">
                <a:solidFill>
                  <a:schemeClr val="tx1"/>
                </a:solidFill>
                <a:latin typeface="+mn-lt"/>
                <a:ea typeface="+mn-ea"/>
                <a:cs typeface="+mn-cs"/>
              </a:rPr>
              <a:t> </a:t>
            </a:r>
          </a:p>
          <a:p>
            <a:pPr defTabSz="768096">
              <a:spcAft>
                <a:spcPts val="600"/>
              </a:spcAft>
            </a:pPr>
            <a:r>
              <a:rPr lang="en-US" sz="1512" kern="1200">
                <a:solidFill>
                  <a:schemeClr val="tx1"/>
                </a:solidFill>
                <a:latin typeface="+mn-lt"/>
                <a:ea typeface="+mn-ea"/>
                <a:cs typeface="+mn-cs"/>
              </a:rPr>
              <a:t>2. Population data by geography </a:t>
            </a:r>
          </a:p>
          <a:p>
            <a:pPr defTabSz="768096">
              <a:spcAft>
                <a:spcPts val="600"/>
              </a:spcAft>
            </a:pPr>
            <a:r>
              <a:rPr lang="en-US" sz="1512" kern="1200">
                <a:solidFill>
                  <a:schemeClr val="tx1"/>
                </a:solidFill>
                <a:latin typeface="+mn-lt"/>
                <a:ea typeface="+mn-ea"/>
                <a:cs typeface="+mn-cs"/>
              </a:rPr>
              <a:t>Source: US Census Bureau</a:t>
            </a:r>
          </a:p>
          <a:p>
            <a:pPr defTabSz="768096">
              <a:spcAft>
                <a:spcPts val="600"/>
              </a:spcAft>
            </a:pPr>
            <a:r>
              <a:rPr lang="en-US" sz="1512" kern="1200">
                <a:solidFill>
                  <a:schemeClr val="tx1"/>
                </a:solidFill>
                <a:latin typeface="+mn-lt"/>
                <a:ea typeface="+mn-ea"/>
                <a:cs typeface="+mn-cs"/>
                <a:hlinkClick r:id="rId3" action="ppaction://hlinkfile"/>
              </a:rPr>
              <a:t>Download Data Set</a:t>
            </a:r>
            <a:endParaRPr lang="en-US"/>
          </a:p>
        </p:txBody>
      </p:sp>
      <p:sp>
        <p:nvSpPr>
          <p:cNvPr id="8" name="Rectangle 7">
            <a:extLst>
              <a:ext uri="{FF2B5EF4-FFF2-40B4-BE49-F238E27FC236}">
                <a16:creationId xmlns:a16="http://schemas.microsoft.com/office/drawing/2014/main" id="{9F769CD2-3746-9E44-AC0A-B3FC90D42F2B}"/>
              </a:ext>
            </a:extLst>
          </p:cNvPr>
          <p:cNvSpPr/>
          <p:nvPr/>
        </p:nvSpPr>
        <p:spPr>
          <a:xfrm>
            <a:off x="4761855" y="1832929"/>
            <a:ext cx="1389740" cy="790345"/>
          </a:xfrm>
          <a:prstGeom prst="rect">
            <a:avLst/>
          </a:prstGeom>
          <a:noFill/>
        </p:spPr>
        <p:txBody>
          <a:bodyPr wrap="none" lIns="91440" tIns="45720" rIns="91440" bIns="45720">
            <a:spAutoFit/>
          </a:bodyPr>
          <a:lstStyle/>
          <a:p>
            <a:pPr algn="ctr" defTabSz="768096">
              <a:spcAft>
                <a:spcPts val="600"/>
              </a:spcAft>
            </a:pPr>
            <a:r>
              <a:rPr lang="en-US" sz="4536" kern="1200">
                <a:ln w="0"/>
                <a:solidFill>
                  <a:schemeClr val="accent1"/>
                </a:solidFill>
                <a:effectLst>
                  <a:outerShdw blurRad="38100" dist="25400" dir="5400000" algn="ctr" rotWithShape="0">
                    <a:srgbClr val="6E747A">
                      <a:alpha val="43000"/>
                    </a:srgbClr>
                  </a:outerShdw>
                </a:effectLst>
                <a:latin typeface="+mn-lt"/>
                <a:ea typeface="+mn-ea"/>
                <a:cs typeface="+mn-cs"/>
              </a:rPr>
              <a:t>Tools</a:t>
            </a:r>
            <a:endParaRPr lang="en-US" sz="5400" b="0" cap="none" spc="0">
              <a:ln w="0"/>
              <a:solidFill>
                <a:schemeClr val="accent1"/>
              </a:solidFill>
              <a:effectLst>
                <a:outerShdw blurRad="38100" dist="25400" dir="5400000" algn="ctr" rotWithShape="0">
                  <a:srgbClr val="6E747A">
                    <a:alpha val="43000"/>
                  </a:srgbClr>
                </a:outerShdw>
              </a:effectLst>
            </a:endParaRPr>
          </a:p>
        </p:txBody>
      </p:sp>
      <p:sp>
        <p:nvSpPr>
          <p:cNvPr id="9" name="TextBox 8">
            <a:extLst>
              <a:ext uri="{FF2B5EF4-FFF2-40B4-BE49-F238E27FC236}">
                <a16:creationId xmlns:a16="http://schemas.microsoft.com/office/drawing/2014/main" id="{B5AB494A-99A2-891E-E39E-6FA41C828401}"/>
              </a:ext>
            </a:extLst>
          </p:cNvPr>
          <p:cNvSpPr txBox="1"/>
          <p:nvPr/>
        </p:nvSpPr>
        <p:spPr>
          <a:xfrm>
            <a:off x="4726375" y="2927858"/>
            <a:ext cx="1897472" cy="988604"/>
          </a:xfrm>
          <a:prstGeom prst="rect">
            <a:avLst/>
          </a:prstGeom>
          <a:noFill/>
        </p:spPr>
        <p:txBody>
          <a:bodyPr wrap="square" rtlCol="0">
            <a:spAutoFit/>
          </a:bodyPr>
          <a:lstStyle/>
          <a:p>
            <a:pPr marL="240030" indent="-240030" defTabSz="768096">
              <a:spcAft>
                <a:spcPts val="600"/>
              </a:spcAft>
              <a:buFont typeface="Arial" panose="020B0604020202020204" pitchFamily="34" charset="0"/>
              <a:buChar char="•"/>
            </a:pPr>
            <a:r>
              <a:rPr lang="en-US" sz="1512" kern="1200">
                <a:solidFill>
                  <a:schemeClr val="tx1"/>
                </a:solidFill>
                <a:latin typeface="+mn-lt"/>
                <a:ea typeface="+mn-ea"/>
                <a:cs typeface="+mn-cs"/>
              </a:rPr>
              <a:t>Microsoft Excel</a:t>
            </a:r>
          </a:p>
          <a:p>
            <a:pPr marL="240030" indent="-240030" defTabSz="768096">
              <a:spcAft>
                <a:spcPts val="600"/>
              </a:spcAft>
              <a:buFont typeface="Arial" panose="020B0604020202020204" pitchFamily="34" charset="0"/>
              <a:buChar char="•"/>
            </a:pPr>
            <a:endParaRPr lang="en-US" sz="1512" kern="1200">
              <a:solidFill>
                <a:schemeClr val="tx1"/>
              </a:solidFill>
              <a:latin typeface="+mn-lt"/>
              <a:ea typeface="+mn-ea"/>
              <a:cs typeface="+mn-cs"/>
            </a:endParaRPr>
          </a:p>
          <a:p>
            <a:pPr marL="285750" indent="-285750">
              <a:spcAft>
                <a:spcPts val="600"/>
              </a:spcAft>
              <a:buFont typeface="Arial" panose="020B0604020202020204" pitchFamily="34" charset="0"/>
              <a:buChar char="•"/>
            </a:pPr>
            <a:endParaRPr lang="en-US"/>
          </a:p>
        </p:txBody>
      </p:sp>
      <p:pic>
        <p:nvPicPr>
          <p:cNvPr id="1026" name="Picture 2" descr="Microsoft Excel logo and symbol, meaning, history, PNG">
            <a:extLst>
              <a:ext uri="{FF2B5EF4-FFF2-40B4-BE49-F238E27FC236}">
                <a16:creationId xmlns:a16="http://schemas.microsoft.com/office/drawing/2014/main" id="{AAE1AC37-95AF-466B-0DCE-A752B7D43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8579" y="2684582"/>
            <a:ext cx="778483" cy="4865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con-tableau - Analytics Training Hub for Data Analytics &amp; Data Science ...">
            <a:extLst>
              <a:ext uri="{FF2B5EF4-FFF2-40B4-BE49-F238E27FC236}">
                <a16:creationId xmlns:a16="http://schemas.microsoft.com/office/drawing/2014/main" id="{42855D74-168F-FDD9-3C58-D7585662B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7821" y="3251925"/>
            <a:ext cx="1579484" cy="157948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81AEE7F-390A-ADC5-D989-9019086D99FB}"/>
              </a:ext>
            </a:extLst>
          </p:cNvPr>
          <p:cNvSpPr txBox="1"/>
          <p:nvPr/>
        </p:nvSpPr>
        <p:spPr>
          <a:xfrm>
            <a:off x="6752402" y="2526382"/>
            <a:ext cx="3892852" cy="3344442"/>
          </a:xfrm>
          <a:prstGeom prst="rect">
            <a:avLst/>
          </a:prstGeom>
          <a:noFill/>
        </p:spPr>
        <p:txBody>
          <a:bodyPr wrap="square" rtlCol="0">
            <a:spAutoFit/>
          </a:bodyPr>
          <a:lstStyle/>
          <a:p>
            <a:pPr marL="288036" indent="-288036" defTabSz="768096">
              <a:spcAft>
                <a:spcPts val="600"/>
              </a:spcAft>
              <a:buFont typeface="+mj-lt"/>
              <a:buAutoNum type="arabicPeriod"/>
            </a:pPr>
            <a:r>
              <a:rPr lang="en-US" sz="1512" kern="1200" dirty="0">
                <a:solidFill>
                  <a:schemeClr val="tx1"/>
                </a:solidFill>
                <a:latin typeface="+mn-lt"/>
                <a:ea typeface="+mn-ea"/>
                <a:cs typeface="+mn-cs"/>
              </a:rPr>
              <a:t>Listed the data questions to be answered. </a:t>
            </a:r>
          </a:p>
          <a:p>
            <a:pPr marL="288036" indent="-288036" defTabSz="768096">
              <a:spcAft>
                <a:spcPts val="600"/>
              </a:spcAft>
              <a:buFont typeface="+mj-lt"/>
              <a:buAutoNum type="arabicPeriod"/>
            </a:pPr>
            <a:r>
              <a:rPr lang="en-US" sz="1512" kern="1200" dirty="0">
                <a:solidFill>
                  <a:schemeClr val="tx1"/>
                </a:solidFill>
                <a:latin typeface="+mn-lt"/>
                <a:ea typeface="+mn-ea"/>
                <a:cs typeface="+mn-cs"/>
              </a:rPr>
              <a:t>Designed a Data Research Project</a:t>
            </a:r>
          </a:p>
          <a:p>
            <a:pPr marL="288036" indent="-288036" defTabSz="768096">
              <a:spcAft>
                <a:spcPts val="600"/>
              </a:spcAft>
              <a:buFont typeface="+mj-lt"/>
              <a:buAutoNum type="arabicPeriod"/>
            </a:pPr>
            <a:r>
              <a:rPr lang="en-US" sz="1512" kern="1200" dirty="0">
                <a:solidFill>
                  <a:schemeClr val="tx1"/>
                </a:solidFill>
                <a:latin typeface="+mn-lt"/>
                <a:ea typeface="+mn-ea"/>
                <a:cs typeface="+mn-cs"/>
              </a:rPr>
              <a:t>Formulated a research hypothesis</a:t>
            </a:r>
          </a:p>
          <a:p>
            <a:pPr marL="288036" indent="-288036" defTabSz="768096">
              <a:spcAft>
                <a:spcPts val="600"/>
              </a:spcAft>
              <a:buFont typeface="+mj-lt"/>
              <a:buAutoNum type="arabicPeriod"/>
            </a:pPr>
            <a:r>
              <a:rPr lang="en-US" sz="1512" kern="1200" dirty="0">
                <a:solidFill>
                  <a:schemeClr val="tx1"/>
                </a:solidFill>
                <a:latin typeface="+mn-lt"/>
                <a:ea typeface="+mn-ea"/>
                <a:cs typeface="+mn-cs"/>
              </a:rPr>
              <a:t>Sourced the Right Data</a:t>
            </a:r>
          </a:p>
          <a:p>
            <a:pPr marL="288036" indent="-288036" defTabSz="768096">
              <a:spcAft>
                <a:spcPts val="600"/>
              </a:spcAft>
              <a:buFont typeface="+mj-lt"/>
              <a:buAutoNum type="arabicPeriod"/>
            </a:pPr>
            <a:r>
              <a:rPr lang="en-US" sz="1512" kern="1200" dirty="0">
                <a:solidFill>
                  <a:schemeClr val="tx1"/>
                </a:solidFill>
                <a:latin typeface="+mn-lt"/>
                <a:ea typeface="+mn-ea"/>
                <a:cs typeface="+mn-cs"/>
              </a:rPr>
              <a:t> Created a data profile</a:t>
            </a:r>
          </a:p>
          <a:p>
            <a:pPr marL="288036" indent="-288036" defTabSz="768096">
              <a:spcAft>
                <a:spcPts val="600"/>
              </a:spcAft>
              <a:buFont typeface="+mj-lt"/>
              <a:buAutoNum type="arabicPeriod"/>
            </a:pPr>
            <a:r>
              <a:rPr lang="en-US" sz="1512" kern="1200" dirty="0">
                <a:solidFill>
                  <a:schemeClr val="tx1"/>
                </a:solidFill>
                <a:latin typeface="+mn-lt"/>
                <a:ea typeface="+mn-ea"/>
                <a:cs typeface="+mn-cs"/>
              </a:rPr>
              <a:t>Implemented data quality measures</a:t>
            </a:r>
          </a:p>
          <a:p>
            <a:pPr marL="288036" indent="-288036" defTabSz="768096">
              <a:spcAft>
                <a:spcPts val="600"/>
              </a:spcAft>
              <a:buFont typeface="+mj-lt"/>
              <a:buAutoNum type="arabicPeriod"/>
            </a:pPr>
            <a:r>
              <a:rPr lang="en-US" sz="1512" kern="1200" dirty="0">
                <a:solidFill>
                  <a:schemeClr val="tx1"/>
                </a:solidFill>
                <a:latin typeface="+mn-lt"/>
                <a:ea typeface="+mn-ea"/>
                <a:cs typeface="+mn-cs"/>
              </a:rPr>
              <a:t>Integrated data from 2 sources into 1.</a:t>
            </a:r>
          </a:p>
          <a:p>
            <a:pPr marL="288036" indent="-288036" defTabSz="768096">
              <a:spcAft>
                <a:spcPts val="600"/>
              </a:spcAft>
              <a:buFont typeface="+mj-lt"/>
              <a:buAutoNum type="arabicPeriod"/>
            </a:pPr>
            <a:r>
              <a:rPr lang="en-US" sz="1512" kern="1200" dirty="0">
                <a:solidFill>
                  <a:schemeClr val="tx1"/>
                </a:solidFill>
                <a:latin typeface="+mn-lt"/>
                <a:ea typeface="+mn-ea"/>
                <a:cs typeface="+mn-cs"/>
              </a:rPr>
              <a:t>Conducted Statistical Analysis by calculating variance and standard deviation</a:t>
            </a:r>
          </a:p>
          <a:p>
            <a:pPr marL="288036" indent="-288036" defTabSz="768096">
              <a:spcAft>
                <a:spcPts val="600"/>
              </a:spcAft>
              <a:buFont typeface="+mj-lt"/>
              <a:buAutoNum type="arabicPeriod"/>
            </a:pPr>
            <a:r>
              <a:rPr lang="en-US" sz="1512" kern="1200" dirty="0">
                <a:solidFill>
                  <a:schemeClr val="tx1"/>
                </a:solidFill>
                <a:latin typeface="+mn-lt"/>
                <a:ea typeface="+mn-ea"/>
                <a:cs typeface="+mn-cs"/>
              </a:rPr>
              <a:t>Formulated a statistical hypothesis</a:t>
            </a:r>
          </a:p>
          <a:p>
            <a:pPr marL="288036" indent="-288036" defTabSz="768096">
              <a:spcAft>
                <a:spcPts val="600"/>
              </a:spcAft>
              <a:buFont typeface="+mj-lt"/>
              <a:buAutoNum type="arabicPeriod"/>
            </a:pPr>
            <a:r>
              <a:rPr lang="en-US" sz="1512" kern="1200" dirty="0">
                <a:solidFill>
                  <a:schemeClr val="tx1"/>
                </a:solidFill>
                <a:latin typeface="+mn-lt"/>
                <a:ea typeface="+mn-ea"/>
                <a:cs typeface="+mn-cs"/>
              </a:rPr>
              <a:t>Created an interim report</a:t>
            </a:r>
            <a:endParaRPr lang="en-US" dirty="0"/>
          </a:p>
        </p:txBody>
      </p:sp>
      <p:sp>
        <p:nvSpPr>
          <p:cNvPr id="11" name="Rectangle 10">
            <a:extLst>
              <a:ext uri="{FF2B5EF4-FFF2-40B4-BE49-F238E27FC236}">
                <a16:creationId xmlns:a16="http://schemas.microsoft.com/office/drawing/2014/main" id="{3421A91C-BE5B-C2EC-0040-33C9FB25AD46}"/>
              </a:ext>
            </a:extLst>
          </p:cNvPr>
          <p:cNvSpPr/>
          <p:nvPr/>
        </p:nvSpPr>
        <p:spPr>
          <a:xfrm>
            <a:off x="7455802" y="1825625"/>
            <a:ext cx="1975477" cy="790345"/>
          </a:xfrm>
          <a:prstGeom prst="rect">
            <a:avLst/>
          </a:prstGeom>
          <a:noFill/>
        </p:spPr>
        <p:txBody>
          <a:bodyPr wrap="none" lIns="91440" tIns="45720" rIns="91440" bIns="45720">
            <a:spAutoFit/>
          </a:bodyPr>
          <a:lstStyle/>
          <a:p>
            <a:pPr algn="ctr" defTabSz="768096">
              <a:spcAft>
                <a:spcPts val="600"/>
              </a:spcAft>
            </a:pPr>
            <a:r>
              <a:rPr lang="en-US" sz="4536" kern="1200">
                <a:ln w="0"/>
                <a:solidFill>
                  <a:schemeClr val="accent1"/>
                </a:solidFill>
                <a:effectLst>
                  <a:outerShdw blurRad="38100" dist="25400" dir="5400000" algn="ctr" rotWithShape="0">
                    <a:srgbClr val="6E747A">
                      <a:alpha val="43000"/>
                    </a:srgbClr>
                  </a:outerShdw>
                </a:effectLst>
                <a:latin typeface="+mn-lt"/>
                <a:ea typeface="+mn-ea"/>
                <a:cs typeface="+mn-cs"/>
              </a:rPr>
              <a:t>Process</a:t>
            </a:r>
            <a:endParaRPr lang="en-US" sz="5400" b="0" cap="none" spc="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869470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594519" y="1543393"/>
            <a:ext cx="11002961"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p:txBody>
          <a:bodyPr>
            <a:normAutofit/>
          </a:bodyPr>
          <a:lstStyle/>
          <a:p>
            <a:r>
              <a:rPr lang="en-US" sz="4400" dirty="0"/>
              <a:t>Visualizations &amp; Storytelling</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6</a:t>
            </a:fld>
            <a:endParaRPr lang="en-US" dirty="0"/>
          </a:p>
        </p:txBody>
      </p:sp>
      <p:pic>
        <p:nvPicPr>
          <p:cNvPr id="7" name="Picture 6">
            <a:extLst>
              <a:ext uri="{FF2B5EF4-FFF2-40B4-BE49-F238E27FC236}">
                <a16:creationId xmlns:a16="http://schemas.microsoft.com/office/drawing/2014/main" id="{70750850-A885-5864-26A0-4C29D8B4D31D}"/>
              </a:ext>
            </a:extLst>
          </p:cNvPr>
          <p:cNvPicPr>
            <a:picLocks noChangeAspect="1"/>
          </p:cNvPicPr>
          <p:nvPr/>
        </p:nvPicPr>
        <p:blipFill>
          <a:blip r:embed="rId2"/>
          <a:stretch>
            <a:fillRect/>
          </a:stretch>
        </p:blipFill>
        <p:spPr>
          <a:xfrm>
            <a:off x="5623560" y="2504915"/>
            <a:ext cx="6568440" cy="3097463"/>
          </a:xfrm>
          <a:prstGeom prst="rect">
            <a:avLst/>
          </a:prstGeom>
        </p:spPr>
      </p:pic>
      <p:pic>
        <p:nvPicPr>
          <p:cNvPr id="9" name="Picture 8">
            <a:extLst>
              <a:ext uri="{FF2B5EF4-FFF2-40B4-BE49-F238E27FC236}">
                <a16:creationId xmlns:a16="http://schemas.microsoft.com/office/drawing/2014/main" id="{758E1BA9-1163-6142-C4B6-FFFA18E5C364}"/>
              </a:ext>
            </a:extLst>
          </p:cNvPr>
          <p:cNvPicPr>
            <a:picLocks noChangeAspect="1"/>
          </p:cNvPicPr>
          <p:nvPr/>
        </p:nvPicPr>
        <p:blipFill>
          <a:blip r:embed="rId3"/>
          <a:stretch>
            <a:fillRect/>
          </a:stretch>
        </p:blipFill>
        <p:spPr>
          <a:xfrm>
            <a:off x="675566" y="2463898"/>
            <a:ext cx="4386888" cy="3138480"/>
          </a:xfrm>
          <a:prstGeom prst="rect">
            <a:avLst/>
          </a:prstGeom>
        </p:spPr>
      </p:pic>
    </p:spTree>
    <p:extLst>
      <p:ext uri="{BB962C8B-B14F-4D97-AF65-F5344CB8AC3E}">
        <p14:creationId xmlns:p14="http://schemas.microsoft.com/office/powerpoint/2010/main" val="2779095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1246824" y="643467"/>
            <a:ext cx="4772975" cy="1800526"/>
          </a:xfrm>
        </p:spPr>
        <p:txBody>
          <a:bodyPr vert="horz" lIns="91440" tIns="45720" rIns="91440" bIns="45720" rtlCol="0" anchor="ctr">
            <a:normAutofit/>
          </a:bodyPr>
          <a:lstStyle/>
          <a:p>
            <a:pPr algn="l">
              <a:lnSpc>
                <a:spcPct val="90000"/>
              </a:lnSpc>
            </a:pPr>
            <a:r>
              <a:rPr lang="en-US" sz="4400" dirty="0">
                <a:latin typeface="+mj-lt"/>
              </a:rPr>
              <a:t>Conclusion</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1246824" y="2623381"/>
            <a:ext cx="4772974" cy="3553581"/>
          </a:xfrm>
        </p:spPr>
        <p:txBody>
          <a:bodyPr vert="horz" lIns="91440" tIns="45720" rIns="91440" bIns="45720" rtlCol="0">
            <a:normAutofit/>
          </a:bodyPr>
          <a:lstStyle/>
          <a:p>
            <a:pPr indent="-228600" algn="l">
              <a:lnSpc>
                <a:spcPct val="90000"/>
              </a:lnSpc>
              <a:buFont typeface="Arial" panose="020B0604020202020204" pitchFamily="34" charset="0"/>
              <a:buChar char="•"/>
            </a:pPr>
            <a:r>
              <a:rPr lang="en-US" sz="1600" dirty="0">
                <a:solidFill>
                  <a:schemeClr val="accent2"/>
                </a:solidFill>
                <a:effectLst/>
              </a:rPr>
              <a:t>The analysis conducted revealed that Influenza poses a threat to populations over 65 years of age. </a:t>
            </a:r>
          </a:p>
          <a:p>
            <a:pPr indent="-228600" algn="l">
              <a:lnSpc>
                <a:spcPct val="90000"/>
              </a:lnSpc>
              <a:buFont typeface="Arial" panose="020B0604020202020204" pitchFamily="34" charset="0"/>
              <a:buChar char="•"/>
            </a:pPr>
            <a:r>
              <a:rPr lang="en-US" sz="1600" dirty="0">
                <a:solidFill>
                  <a:schemeClr val="accent2"/>
                </a:solidFill>
                <a:effectLst/>
              </a:rPr>
              <a:t> The states more populous with this vulnerable age group are California, New York, Texas, Pennsylvania, and Florida.</a:t>
            </a:r>
          </a:p>
          <a:p>
            <a:pPr indent="-228600" algn="l">
              <a:lnSpc>
                <a:spcPct val="90000"/>
              </a:lnSpc>
              <a:buFont typeface="Arial" panose="020B0604020202020204" pitchFamily="34" charset="0"/>
              <a:buChar char="•"/>
            </a:pPr>
            <a:r>
              <a:rPr lang="en-US" sz="1600" dirty="0">
                <a:solidFill>
                  <a:schemeClr val="accent2"/>
                </a:solidFill>
                <a:effectLst/>
              </a:rPr>
              <a:t> The months the Influenza Virus is more prominent are December, January, February, March, and April.</a:t>
            </a:r>
          </a:p>
          <a:p>
            <a:pPr indent="-228600" algn="l">
              <a:lnSpc>
                <a:spcPct val="90000"/>
              </a:lnSpc>
              <a:buFont typeface="Arial" panose="020B0604020202020204" pitchFamily="34" charset="0"/>
              <a:buChar char="•"/>
            </a:pPr>
            <a:r>
              <a:rPr lang="en-US" sz="1600" b="1" dirty="0">
                <a:solidFill>
                  <a:schemeClr val="accent2"/>
                </a:solidFill>
                <a:effectLst/>
              </a:rPr>
              <a:t>The states of California, New York, Texas, Florida, and Pennsylvania have historically high mortality due to Influenza.</a:t>
            </a:r>
            <a:endParaRPr lang="en-US" sz="1600" dirty="0">
              <a:solidFill>
                <a:schemeClr val="accent2"/>
              </a:solidFill>
              <a:effectLst/>
            </a:endParaRPr>
          </a:p>
          <a:p>
            <a:pPr indent="-228600" algn="l">
              <a:lnSpc>
                <a:spcPct val="90000"/>
              </a:lnSpc>
              <a:buFont typeface="Arial" panose="020B0604020202020204" pitchFamily="34" charset="0"/>
              <a:buChar char="•"/>
            </a:pPr>
            <a:r>
              <a:rPr lang="en-US" sz="1600" b="1" dirty="0">
                <a:solidFill>
                  <a:schemeClr val="accent2"/>
                </a:solidFill>
                <a:effectLst/>
              </a:rPr>
              <a:t>It was recommended that medical staff should be sent to these hotspots during the peak months of December through April.</a:t>
            </a:r>
            <a:endParaRPr lang="en-US" sz="1600" dirty="0">
              <a:solidFill>
                <a:schemeClr val="accent2"/>
              </a:solidFill>
            </a:endParaRPr>
          </a:p>
        </p:txBody>
      </p:sp>
      <p:pic>
        <p:nvPicPr>
          <p:cNvPr id="4" name="Picture 3">
            <a:extLst>
              <a:ext uri="{FF2B5EF4-FFF2-40B4-BE49-F238E27FC236}">
                <a16:creationId xmlns:a16="http://schemas.microsoft.com/office/drawing/2014/main" id="{740BAECA-7EC4-4FB6-3F4E-206CCE677222}"/>
              </a:ext>
            </a:extLst>
          </p:cNvPr>
          <p:cNvPicPr>
            <a:picLocks noChangeAspect="1"/>
          </p:cNvPicPr>
          <p:nvPr/>
        </p:nvPicPr>
        <p:blipFill>
          <a:blip r:embed="rId2"/>
          <a:stretch>
            <a:fillRect/>
          </a:stretch>
        </p:blipFill>
        <p:spPr>
          <a:xfrm>
            <a:off x="5870020" y="631995"/>
            <a:ext cx="6007251" cy="2748317"/>
          </a:xfrm>
          <a:prstGeom prst="rect">
            <a:avLst/>
          </a:prstGeom>
        </p:spPr>
      </p:pic>
      <p:sp>
        <p:nvSpPr>
          <p:cNvPr id="6" name="TextBox 5">
            <a:extLst>
              <a:ext uri="{FF2B5EF4-FFF2-40B4-BE49-F238E27FC236}">
                <a16:creationId xmlns:a16="http://schemas.microsoft.com/office/drawing/2014/main" id="{B6265C5A-43FC-9BD3-D2B2-86A5EC9A6CD0}"/>
              </a:ext>
            </a:extLst>
          </p:cNvPr>
          <p:cNvSpPr txBox="1"/>
          <p:nvPr/>
        </p:nvSpPr>
        <p:spPr>
          <a:xfrm>
            <a:off x="7583352" y="4408852"/>
            <a:ext cx="7190184" cy="646331"/>
          </a:xfrm>
          <a:prstGeom prst="rect">
            <a:avLst/>
          </a:prstGeom>
          <a:noFill/>
        </p:spPr>
        <p:txBody>
          <a:bodyPr wrap="square">
            <a:spAutoFit/>
          </a:bodyPr>
          <a:lstStyle/>
          <a:p>
            <a:r>
              <a:rPr lang="en-US" sz="3600" dirty="0">
                <a:hlinkClick r:id="rId3">
                  <a:extLst>
                    <a:ext uri="{A12FA001-AC4F-418D-AE19-62706E023703}">
                      <ahyp:hlinkClr xmlns:ahyp="http://schemas.microsoft.com/office/drawing/2018/hyperlinkcolor" val="tx"/>
                    </a:ext>
                  </a:extLst>
                </a:hlinkClick>
              </a:rPr>
              <a:t>Project link</a:t>
            </a:r>
            <a:endParaRPr lang="en-US" sz="3600" dirty="0"/>
          </a:p>
        </p:txBody>
      </p:sp>
    </p:spTree>
    <p:extLst>
      <p:ext uri="{BB962C8B-B14F-4D97-AF65-F5344CB8AC3E}">
        <p14:creationId xmlns:p14="http://schemas.microsoft.com/office/powerpoint/2010/main" val="839779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763508" y="-112263"/>
            <a:ext cx="6018530" cy="1661297"/>
          </a:xfrm>
        </p:spPr>
        <p:txBody>
          <a:bodyPr>
            <a:noAutofit/>
          </a:bodyPr>
          <a:lstStyle/>
          <a:p>
            <a:r>
              <a:rPr lang="en-US" sz="4400" dirty="0" err="1"/>
              <a:t>Rockbuster</a:t>
            </a:r>
            <a:r>
              <a:rPr lang="en-US" sz="4400" dirty="0"/>
              <a:t> Stealth Sales analysis</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a:xfrm>
            <a:off x="0" y="0"/>
            <a:ext cx="5251450" cy="6867922"/>
          </a:xfrm>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411595" y="1872686"/>
            <a:ext cx="2834640" cy="365125"/>
          </a:xfrm>
        </p:spPr>
        <p:txBody>
          <a:bodyPr/>
          <a:lstStyle/>
          <a:p>
            <a:r>
              <a:rPr lang="en-US" dirty="0"/>
              <a:t>Let’s Explore</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8</a:t>
            </a:fld>
            <a:endParaRPr lang="en-US" dirty="0"/>
          </a:p>
        </p:txBody>
      </p:sp>
      <p:sp>
        <p:nvSpPr>
          <p:cNvPr id="5" name="TextBox 4">
            <a:extLst>
              <a:ext uri="{FF2B5EF4-FFF2-40B4-BE49-F238E27FC236}">
                <a16:creationId xmlns:a16="http://schemas.microsoft.com/office/drawing/2014/main" id="{8F0D3C6A-4F1B-A45F-9A0C-9035E833F697}"/>
              </a:ext>
            </a:extLst>
          </p:cNvPr>
          <p:cNvSpPr txBox="1"/>
          <p:nvPr/>
        </p:nvSpPr>
        <p:spPr>
          <a:xfrm>
            <a:off x="5719762" y="2561463"/>
            <a:ext cx="5361194" cy="3416320"/>
          </a:xfrm>
          <a:prstGeom prst="rect">
            <a:avLst/>
          </a:prstGeom>
          <a:noFill/>
        </p:spPr>
        <p:txBody>
          <a:bodyPr wrap="square" rtlCol="0">
            <a:spAutoFit/>
          </a:bodyPr>
          <a:lstStyle/>
          <a:p>
            <a:r>
              <a:rPr lang="en-US" b="1" dirty="0"/>
              <a:t>Goal</a:t>
            </a:r>
            <a:r>
              <a:rPr lang="en-US" dirty="0"/>
              <a:t>: The </a:t>
            </a:r>
            <a:r>
              <a:rPr lang="en-US" dirty="0" err="1"/>
              <a:t>Rockbuster</a:t>
            </a:r>
            <a:r>
              <a:rPr lang="en-US" dirty="0"/>
              <a:t> Stealth Management Board has asked a series of business questions and   they expect data-driven answers that they can use for their 2020 company strategy. </a:t>
            </a:r>
          </a:p>
          <a:p>
            <a:pPr marL="285750" indent="-285750">
              <a:buFont typeface="Arial" panose="020B0604020202020204" pitchFamily="34" charset="0"/>
              <a:buChar char="•"/>
            </a:pPr>
            <a:r>
              <a:rPr lang="en-US" dirty="0"/>
              <a:t>Which movies contributed the most/least to revenue gain?    </a:t>
            </a:r>
          </a:p>
          <a:p>
            <a:pPr marL="285750" indent="-285750">
              <a:buFont typeface="Arial" panose="020B0604020202020204" pitchFamily="34" charset="0"/>
              <a:buChar char="•"/>
            </a:pPr>
            <a:r>
              <a:rPr lang="en-US" dirty="0"/>
              <a:t>What was the average rental duration for all videos? </a:t>
            </a:r>
          </a:p>
          <a:p>
            <a:pPr marL="285750" indent="-285750">
              <a:buFont typeface="Arial" panose="020B0604020202020204" pitchFamily="34" charset="0"/>
              <a:buChar char="•"/>
            </a:pPr>
            <a:r>
              <a:rPr lang="en-US" dirty="0"/>
              <a:t>Which countries are </a:t>
            </a:r>
            <a:r>
              <a:rPr lang="en-US" dirty="0" err="1"/>
              <a:t>Rockbuster</a:t>
            </a:r>
            <a:r>
              <a:rPr lang="en-US" dirty="0"/>
              <a:t> customers based in?  </a:t>
            </a:r>
          </a:p>
          <a:p>
            <a:pPr marL="285750" indent="-285750">
              <a:buFont typeface="Arial" panose="020B0604020202020204" pitchFamily="34" charset="0"/>
              <a:buChar char="•"/>
            </a:pPr>
            <a:r>
              <a:rPr lang="en-US" dirty="0"/>
              <a:t>Where are customers with a high lifetime value based? </a:t>
            </a:r>
          </a:p>
          <a:p>
            <a:pPr marL="285750" indent="-285750">
              <a:buFont typeface="Arial" panose="020B0604020202020204" pitchFamily="34" charset="0"/>
              <a:buChar char="•"/>
            </a:pPr>
            <a:r>
              <a:rPr lang="en-US" dirty="0"/>
              <a:t>Do sales figures vary between geographic regions?</a:t>
            </a:r>
          </a:p>
        </p:txBody>
      </p:sp>
      <p:pic>
        <p:nvPicPr>
          <p:cNvPr id="7" name="Picture Placeholder 5" descr="person staring at blueprints on a brick wall">
            <a:extLst>
              <a:ext uri="{FF2B5EF4-FFF2-40B4-BE49-F238E27FC236}">
                <a16:creationId xmlns:a16="http://schemas.microsoft.com/office/drawing/2014/main" id="{1C76E946-D236-1686-7928-A0D70B508EA0}"/>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l="23552" t="1" r="23880" b="327"/>
          <a:stretch/>
        </p:blipFill>
        <p:spPr>
          <a:xfrm>
            <a:off x="-1" y="0"/>
            <a:ext cx="5000625" cy="6858000"/>
          </a:xfrm>
          <a:prstGeom prst="rect">
            <a:avLst/>
          </a:prstGeom>
        </p:spPr>
      </p:pic>
    </p:spTree>
    <p:extLst>
      <p:ext uri="{BB962C8B-B14F-4D97-AF65-F5344CB8AC3E}">
        <p14:creationId xmlns:p14="http://schemas.microsoft.com/office/powerpoint/2010/main" val="4188395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838200" y="365125"/>
            <a:ext cx="9842237" cy="1325563"/>
          </a:xfrm>
        </p:spPr>
        <p:txBody>
          <a:bodyPr vert="horz" lIns="91440" tIns="45720" rIns="91440" bIns="45720" rtlCol="0" anchor="ctr">
            <a:normAutofit/>
          </a:bodyPr>
          <a:lstStyle/>
          <a:p>
            <a:pPr algn="l">
              <a:lnSpc>
                <a:spcPct val="90000"/>
              </a:lnSpc>
            </a:pPr>
            <a:r>
              <a:rPr lang="en-US" sz="5600" kern="1200">
                <a:solidFill>
                  <a:schemeClr val="tx1"/>
                </a:solidFill>
                <a:latin typeface="+mj-lt"/>
                <a:ea typeface="+mj-ea"/>
                <a:cs typeface="+mj-cs"/>
              </a:rPr>
              <a:t>Analysis</a:t>
            </a:r>
          </a:p>
        </p:txBody>
      </p:sp>
      <p:cxnSp>
        <p:nvCxnSpPr>
          <p:cNvPr id="1033" name="Straight Connector 1032">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35"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037"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039"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a:xfrm>
            <a:off x="10218422" y="5758431"/>
            <a:ext cx="360790" cy="296731"/>
          </a:xfrm>
        </p:spPr>
        <p:txBody>
          <a:bodyPr/>
          <a:lstStyle/>
          <a:p>
            <a:pPr defTabSz="740664">
              <a:spcAft>
                <a:spcPts val="600"/>
              </a:spcAft>
            </a:pPr>
            <a:fld id="{8C2E478F-E849-4A8C-AF1F-CBCC78A7CBFA}" type="slidenum">
              <a:rPr lang="en-US" sz="972" kern="1200">
                <a:solidFill>
                  <a:schemeClr val="tx1">
                    <a:tint val="75000"/>
                  </a:schemeClr>
                </a:solidFill>
                <a:latin typeface="+mn-lt"/>
                <a:ea typeface="+mn-ea"/>
                <a:cs typeface="+mn-cs"/>
              </a:rPr>
              <a:pPr defTabSz="740664">
                <a:spcAft>
                  <a:spcPts val="600"/>
                </a:spcAft>
              </a:pPr>
              <a:t>9</a:t>
            </a:fld>
            <a:endParaRPr lang="en-US"/>
          </a:p>
        </p:txBody>
      </p:sp>
      <p:sp>
        <p:nvSpPr>
          <p:cNvPr id="5" name="Rectangle 4">
            <a:extLst>
              <a:ext uri="{FF2B5EF4-FFF2-40B4-BE49-F238E27FC236}">
                <a16:creationId xmlns:a16="http://schemas.microsoft.com/office/drawing/2014/main" id="{5D4E93C4-48C1-C69B-3AC4-E11A9908E7BC}"/>
              </a:ext>
            </a:extLst>
          </p:cNvPr>
          <p:cNvSpPr/>
          <p:nvPr/>
        </p:nvSpPr>
        <p:spPr>
          <a:xfrm>
            <a:off x="1625113" y="1876090"/>
            <a:ext cx="2311210" cy="765466"/>
          </a:xfrm>
          <a:prstGeom prst="rect">
            <a:avLst/>
          </a:prstGeom>
          <a:noFill/>
        </p:spPr>
        <p:txBody>
          <a:bodyPr wrap="none" lIns="91440" tIns="45720" rIns="91440" bIns="45720">
            <a:spAutoFit/>
          </a:bodyPr>
          <a:lstStyle/>
          <a:p>
            <a:pPr algn="ctr" defTabSz="740664">
              <a:spcAft>
                <a:spcPts val="600"/>
              </a:spcAft>
            </a:pPr>
            <a:r>
              <a:rPr lang="en-US" sz="4374" kern="1200">
                <a:ln w="0"/>
                <a:solidFill>
                  <a:schemeClr val="accent1"/>
                </a:solidFill>
                <a:effectLst>
                  <a:outerShdw blurRad="38100" dist="25400" dir="5400000" algn="ctr" rotWithShape="0">
                    <a:srgbClr val="6E747A">
                      <a:alpha val="43000"/>
                    </a:srgbClr>
                  </a:outerShdw>
                </a:effectLst>
                <a:latin typeface="+mn-lt"/>
                <a:ea typeface="+mn-ea"/>
                <a:cs typeface="+mn-cs"/>
              </a:rPr>
              <a:t>Data Sets</a:t>
            </a:r>
            <a:endParaRPr lang="en-US" sz="5400">
              <a:ln w="0"/>
              <a:solidFill>
                <a:schemeClr val="accent1"/>
              </a:solidFill>
              <a:effectLst>
                <a:outerShdw blurRad="38100" dist="25400" dir="5400000" algn="ctr" rotWithShape="0">
                  <a:srgbClr val="6E747A">
                    <a:alpha val="43000"/>
                  </a:srgbClr>
                </a:outerShdw>
              </a:effectLst>
            </a:endParaRPr>
          </a:p>
        </p:txBody>
      </p:sp>
      <p:sp>
        <p:nvSpPr>
          <p:cNvPr id="7" name="TextBox 6">
            <a:extLst>
              <a:ext uri="{FF2B5EF4-FFF2-40B4-BE49-F238E27FC236}">
                <a16:creationId xmlns:a16="http://schemas.microsoft.com/office/drawing/2014/main" id="{04EDEA2D-9659-5EF6-36AD-2C5B32469378}"/>
              </a:ext>
            </a:extLst>
          </p:cNvPr>
          <p:cNvSpPr txBox="1"/>
          <p:nvPr/>
        </p:nvSpPr>
        <p:spPr>
          <a:xfrm>
            <a:off x="1612787" y="2879722"/>
            <a:ext cx="3251144" cy="617990"/>
          </a:xfrm>
          <a:prstGeom prst="rect">
            <a:avLst/>
          </a:prstGeom>
          <a:noFill/>
        </p:spPr>
        <p:txBody>
          <a:bodyPr wrap="square" rtlCol="0">
            <a:spAutoFit/>
          </a:bodyPr>
          <a:lstStyle/>
          <a:p>
            <a:pPr defTabSz="740664">
              <a:spcAft>
                <a:spcPts val="600"/>
              </a:spcAft>
            </a:pPr>
            <a:r>
              <a:rPr lang="en-US" sz="1458" kern="1200" dirty="0" err="1">
                <a:solidFill>
                  <a:schemeClr val="tx1"/>
                </a:solidFill>
                <a:latin typeface="+mn-lt"/>
                <a:ea typeface="+mn-ea"/>
                <a:cs typeface="+mn-cs"/>
                <a:hlinkClick r:id="rId2" action="ppaction://hlinkfile"/>
              </a:rPr>
              <a:t>Rockbuster</a:t>
            </a:r>
            <a:r>
              <a:rPr lang="en-US" sz="1458" kern="1200" dirty="0">
                <a:solidFill>
                  <a:schemeClr val="tx1"/>
                </a:solidFill>
                <a:latin typeface="+mn-lt"/>
                <a:ea typeface="+mn-ea"/>
                <a:cs typeface="+mn-cs"/>
                <a:hlinkClick r:id="rId2" action="ppaction://hlinkfile"/>
              </a:rPr>
              <a:t> Data Set</a:t>
            </a:r>
          </a:p>
          <a:p>
            <a:pPr defTabSz="740664">
              <a:spcAft>
                <a:spcPts val="600"/>
              </a:spcAft>
            </a:pPr>
            <a:r>
              <a:rPr lang="en-US" sz="1458" kern="1200" dirty="0">
                <a:solidFill>
                  <a:schemeClr val="tx1"/>
                </a:solidFill>
                <a:latin typeface="+mn-lt"/>
                <a:ea typeface="+mn-ea"/>
                <a:cs typeface="+mn-cs"/>
                <a:hlinkClick r:id="rId3" action="ppaction://hlinkfile"/>
              </a:rPr>
              <a:t>Download Data Set</a:t>
            </a:r>
            <a:endParaRPr lang="en-US" dirty="0"/>
          </a:p>
        </p:txBody>
      </p:sp>
      <p:sp>
        <p:nvSpPr>
          <p:cNvPr id="8" name="Rectangle 7">
            <a:extLst>
              <a:ext uri="{FF2B5EF4-FFF2-40B4-BE49-F238E27FC236}">
                <a16:creationId xmlns:a16="http://schemas.microsoft.com/office/drawing/2014/main" id="{9F769CD2-3746-9E44-AC0A-B3FC90D42F2B}"/>
              </a:ext>
            </a:extLst>
          </p:cNvPr>
          <p:cNvSpPr/>
          <p:nvPr/>
        </p:nvSpPr>
        <p:spPr>
          <a:xfrm>
            <a:off x="4859326" y="1834926"/>
            <a:ext cx="1349921" cy="765466"/>
          </a:xfrm>
          <a:prstGeom prst="rect">
            <a:avLst/>
          </a:prstGeom>
          <a:noFill/>
        </p:spPr>
        <p:txBody>
          <a:bodyPr wrap="none" lIns="91440" tIns="45720" rIns="91440" bIns="45720">
            <a:spAutoFit/>
          </a:bodyPr>
          <a:lstStyle/>
          <a:p>
            <a:pPr algn="ctr" defTabSz="740664">
              <a:spcAft>
                <a:spcPts val="600"/>
              </a:spcAft>
            </a:pPr>
            <a:r>
              <a:rPr lang="en-US" sz="4374" kern="1200">
                <a:ln w="0"/>
                <a:solidFill>
                  <a:schemeClr val="accent1"/>
                </a:solidFill>
                <a:effectLst>
                  <a:outerShdw blurRad="38100" dist="25400" dir="5400000" algn="ctr" rotWithShape="0">
                    <a:srgbClr val="6E747A">
                      <a:alpha val="43000"/>
                    </a:srgbClr>
                  </a:outerShdw>
                </a:effectLst>
                <a:latin typeface="+mn-lt"/>
                <a:ea typeface="+mn-ea"/>
                <a:cs typeface="+mn-cs"/>
              </a:rPr>
              <a:t>Tools</a:t>
            </a:r>
            <a:endParaRPr lang="en-US" sz="5400" b="0" cap="none" spc="0">
              <a:ln w="0"/>
              <a:solidFill>
                <a:schemeClr val="accent1"/>
              </a:solidFill>
              <a:effectLst>
                <a:outerShdw blurRad="38100" dist="25400" dir="5400000" algn="ctr" rotWithShape="0">
                  <a:srgbClr val="6E747A">
                    <a:alpha val="43000"/>
                  </a:srgbClr>
                </a:outerShdw>
              </a:effectLst>
            </a:endParaRPr>
          </a:p>
        </p:txBody>
      </p:sp>
      <p:sp>
        <p:nvSpPr>
          <p:cNvPr id="9" name="TextBox 8">
            <a:extLst>
              <a:ext uri="{FF2B5EF4-FFF2-40B4-BE49-F238E27FC236}">
                <a16:creationId xmlns:a16="http://schemas.microsoft.com/office/drawing/2014/main" id="{B5AB494A-99A2-891E-E39E-6FA41C828401}"/>
              </a:ext>
            </a:extLst>
          </p:cNvPr>
          <p:cNvSpPr txBox="1"/>
          <p:nvPr/>
        </p:nvSpPr>
        <p:spPr>
          <a:xfrm>
            <a:off x="4998969" y="2886554"/>
            <a:ext cx="1826369" cy="971933"/>
          </a:xfrm>
          <a:prstGeom prst="rect">
            <a:avLst/>
          </a:prstGeom>
          <a:noFill/>
        </p:spPr>
        <p:txBody>
          <a:bodyPr wrap="square" rtlCol="0">
            <a:spAutoFit/>
          </a:bodyPr>
          <a:lstStyle/>
          <a:p>
            <a:pPr marL="231458" indent="-231458" defTabSz="740664">
              <a:spcAft>
                <a:spcPts val="600"/>
              </a:spcAft>
              <a:buFont typeface="Arial" panose="020B0604020202020204" pitchFamily="34" charset="0"/>
              <a:buChar char="•"/>
            </a:pPr>
            <a:r>
              <a:rPr lang="en-US" sz="1458" kern="1200">
                <a:solidFill>
                  <a:schemeClr val="tx1"/>
                </a:solidFill>
                <a:latin typeface="+mn-lt"/>
                <a:ea typeface="+mn-ea"/>
                <a:cs typeface="+mn-cs"/>
              </a:rPr>
              <a:t>Microsoft Excel</a:t>
            </a:r>
          </a:p>
          <a:p>
            <a:pPr marL="231458" indent="-231458" defTabSz="740664">
              <a:spcAft>
                <a:spcPts val="600"/>
              </a:spcAft>
              <a:buFont typeface="Arial" panose="020B0604020202020204" pitchFamily="34" charset="0"/>
              <a:buChar char="•"/>
            </a:pPr>
            <a:endParaRPr lang="en-US" sz="1458" kern="1200">
              <a:solidFill>
                <a:schemeClr val="tx1"/>
              </a:solidFill>
              <a:latin typeface="+mn-lt"/>
              <a:ea typeface="+mn-ea"/>
              <a:cs typeface="+mn-cs"/>
            </a:endParaRPr>
          </a:p>
          <a:p>
            <a:pPr marL="285750" indent="-285750">
              <a:spcAft>
                <a:spcPts val="600"/>
              </a:spcAft>
              <a:buFont typeface="Arial" panose="020B0604020202020204" pitchFamily="34" charset="0"/>
              <a:buChar char="•"/>
            </a:pPr>
            <a:endParaRPr lang="en-US"/>
          </a:p>
        </p:txBody>
      </p:sp>
      <p:pic>
        <p:nvPicPr>
          <p:cNvPr id="1026" name="Picture 2" descr="Microsoft Excel logo and symbol, meaning, history, PNG">
            <a:extLst>
              <a:ext uri="{FF2B5EF4-FFF2-40B4-BE49-F238E27FC236}">
                <a16:creationId xmlns:a16="http://schemas.microsoft.com/office/drawing/2014/main" id="{AAE1AC37-95AF-466B-0DCE-A752B7D43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76" y="2652395"/>
            <a:ext cx="749311" cy="4683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81AEE7F-390A-ADC5-D989-9019086D99FB}"/>
              </a:ext>
            </a:extLst>
          </p:cNvPr>
          <p:cNvSpPr txBox="1"/>
          <p:nvPr/>
        </p:nvSpPr>
        <p:spPr>
          <a:xfrm>
            <a:off x="6949075" y="2500123"/>
            <a:ext cx="4313587" cy="3901517"/>
          </a:xfrm>
          <a:prstGeom prst="rect">
            <a:avLst/>
          </a:prstGeom>
          <a:noFill/>
        </p:spPr>
        <p:txBody>
          <a:bodyPr wrap="square" rtlCol="0">
            <a:spAutoFit/>
          </a:bodyPr>
          <a:lstStyle/>
          <a:p>
            <a:pPr marL="277749" indent="-277749" defTabSz="740664">
              <a:spcAft>
                <a:spcPts val="600"/>
              </a:spcAft>
              <a:buFont typeface="+mj-lt"/>
              <a:buAutoNum type="arabicPeriod"/>
            </a:pPr>
            <a:r>
              <a:rPr lang="en-US" sz="1458" kern="1200" dirty="0">
                <a:solidFill>
                  <a:schemeClr val="tx1"/>
                </a:solidFill>
                <a:latin typeface="+mn-lt"/>
                <a:ea typeface="+mn-ea"/>
                <a:cs typeface="+mn-cs"/>
              </a:rPr>
              <a:t>Set up a database environment using the PostgreSQL</a:t>
            </a:r>
          </a:p>
          <a:p>
            <a:pPr marL="277749" indent="-277749" defTabSz="740664">
              <a:spcAft>
                <a:spcPts val="600"/>
              </a:spcAft>
              <a:buFont typeface="+mj-lt"/>
              <a:buAutoNum type="arabicPeriod"/>
            </a:pPr>
            <a:r>
              <a:rPr lang="en-US" sz="1458" kern="1200" dirty="0">
                <a:solidFill>
                  <a:schemeClr val="tx1"/>
                </a:solidFill>
                <a:latin typeface="+mn-lt"/>
                <a:ea typeface="+mn-ea"/>
                <a:cs typeface="+mn-cs"/>
              </a:rPr>
              <a:t>Created a data dictionary</a:t>
            </a:r>
          </a:p>
          <a:p>
            <a:pPr marL="277749" indent="-277749" defTabSz="740664">
              <a:spcAft>
                <a:spcPts val="600"/>
              </a:spcAft>
              <a:buFont typeface="+mj-lt"/>
              <a:buAutoNum type="arabicPeriod"/>
            </a:pPr>
            <a:r>
              <a:rPr lang="en-US" sz="1458" kern="1200" dirty="0">
                <a:solidFill>
                  <a:schemeClr val="tx1"/>
                </a:solidFill>
                <a:latin typeface="+mn-lt"/>
                <a:ea typeface="+mn-ea"/>
                <a:cs typeface="+mn-cs"/>
              </a:rPr>
              <a:t>Wrote SQL commands in PostgreSQL to answer business questions and organize and sort data</a:t>
            </a:r>
          </a:p>
          <a:p>
            <a:pPr marL="277749" indent="-277749" defTabSz="740664">
              <a:spcAft>
                <a:spcPts val="600"/>
              </a:spcAft>
              <a:buFont typeface="+mj-lt"/>
              <a:buAutoNum type="arabicPeriod"/>
            </a:pPr>
            <a:r>
              <a:rPr lang="en-US" sz="1458" kern="1200" dirty="0">
                <a:solidFill>
                  <a:schemeClr val="tx1"/>
                </a:solidFill>
                <a:latin typeface="+mn-lt"/>
                <a:ea typeface="+mn-ea"/>
                <a:cs typeface="+mn-cs"/>
              </a:rPr>
              <a:t>Filtered and ordered data using the WHERE and HAVING clauses</a:t>
            </a:r>
          </a:p>
          <a:p>
            <a:pPr marL="277749" indent="-277749" defTabSz="740664">
              <a:spcAft>
                <a:spcPts val="600"/>
              </a:spcAft>
              <a:buFont typeface="+mj-lt"/>
              <a:buAutoNum type="arabicPeriod"/>
            </a:pPr>
            <a:r>
              <a:rPr lang="en-US" sz="1458" kern="1200" dirty="0">
                <a:solidFill>
                  <a:schemeClr val="tx1"/>
                </a:solidFill>
                <a:latin typeface="+mn-lt"/>
                <a:ea typeface="+mn-ea"/>
                <a:cs typeface="+mn-cs"/>
              </a:rPr>
              <a:t>Created a data profile of summary statistics using SQL</a:t>
            </a:r>
          </a:p>
          <a:p>
            <a:pPr marL="277749" indent="-277749" defTabSz="740664">
              <a:spcAft>
                <a:spcPts val="600"/>
              </a:spcAft>
              <a:buFont typeface="+mj-lt"/>
              <a:buAutoNum type="arabicPeriod"/>
            </a:pPr>
            <a:r>
              <a:rPr lang="en-US" sz="1458" kern="1200" dirty="0">
                <a:solidFill>
                  <a:schemeClr val="tx1"/>
                </a:solidFill>
                <a:latin typeface="+mn-lt"/>
                <a:ea typeface="+mn-ea"/>
                <a:cs typeface="+mn-cs"/>
              </a:rPr>
              <a:t>Wrote subqueries to answer complex business questions</a:t>
            </a:r>
          </a:p>
          <a:p>
            <a:pPr marL="277749" indent="-277749" defTabSz="740664">
              <a:spcAft>
                <a:spcPts val="600"/>
              </a:spcAft>
              <a:buFont typeface="+mj-lt"/>
              <a:buAutoNum type="arabicPeriod"/>
            </a:pPr>
            <a:r>
              <a:rPr lang="en-US" sz="1458" kern="1200" dirty="0">
                <a:solidFill>
                  <a:schemeClr val="tx1"/>
                </a:solidFill>
                <a:latin typeface="+mn-lt"/>
                <a:ea typeface="+mn-ea"/>
                <a:cs typeface="+mn-cs"/>
              </a:rPr>
              <a:t>Rewrote subqueries as Common Table Expressions</a:t>
            </a:r>
          </a:p>
          <a:p>
            <a:pPr marL="277749" indent="-277749" defTabSz="740664">
              <a:spcAft>
                <a:spcPts val="600"/>
              </a:spcAft>
              <a:buFont typeface="+mj-lt"/>
              <a:buAutoNum type="arabicPeriod"/>
            </a:pPr>
            <a:r>
              <a:rPr lang="en-US" sz="1458" kern="1200" dirty="0">
                <a:solidFill>
                  <a:schemeClr val="tx1"/>
                </a:solidFill>
                <a:latin typeface="+mn-lt"/>
                <a:ea typeface="+mn-ea"/>
                <a:cs typeface="+mn-cs"/>
              </a:rPr>
              <a:t>Created a presentation of findings</a:t>
            </a:r>
          </a:p>
          <a:p>
            <a:pPr marL="342900" indent="-342900">
              <a:spcAft>
                <a:spcPts val="600"/>
              </a:spcAft>
              <a:buFont typeface="+mj-lt"/>
              <a:buAutoNum type="arabicPeriod"/>
            </a:pPr>
            <a:endParaRPr lang="en-US" dirty="0"/>
          </a:p>
        </p:txBody>
      </p:sp>
      <p:sp>
        <p:nvSpPr>
          <p:cNvPr id="11" name="Rectangle 10">
            <a:extLst>
              <a:ext uri="{FF2B5EF4-FFF2-40B4-BE49-F238E27FC236}">
                <a16:creationId xmlns:a16="http://schemas.microsoft.com/office/drawing/2014/main" id="{3421A91C-BE5B-C2EC-0040-33C9FB25AD46}"/>
              </a:ext>
            </a:extLst>
          </p:cNvPr>
          <p:cNvSpPr/>
          <p:nvPr/>
        </p:nvSpPr>
        <p:spPr>
          <a:xfrm>
            <a:off x="7620201" y="1825625"/>
            <a:ext cx="1913281" cy="765466"/>
          </a:xfrm>
          <a:prstGeom prst="rect">
            <a:avLst/>
          </a:prstGeom>
          <a:noFill/>
        </p:spPr>
        <p:txBody>
          <a:bodyPr wrap="none" lIns="91440" tIns="45720" rIns="91440" bIns="45720">
            <a:spAutoFit/>
          </a:bodyPr>
          <a:lstStyle/>
          <a:p>
            <a:pPr algn="ctr" defTabSz="740664">
              <a:spcAft>
                <a:spcPts val="600"/>
              </a:spcAft>
            </a:pPr>
            <a:r>
              <a:rPr lang="en-US" sz="4374" kern="1200">
                <a:ln w="0"/>
                <a:solidFill>
                  <a:schemeClr val="accent1"/>
                </a:solidFill>
                <a:effectLst>
                  <a:outerShdw blurRad="38100" dist="25400" dir="5400000" algn="ctr" rotWithShape="0">
                    <a:srgbClr val="6E747A">
                      <a:alpha val="43000"/>
                    </a:srgbClr>
                  </a:outerShdw>
                </a:effectLst>
                <a:latin typeface="+mn-lt"/>
                <a:ea typeface="+mn-ea"/>
                <a:cs typeface="+mn-cs"/>
              </a:rPr>
              <a:t>Process</a:t>
            </a:r>
            <a:endParaRPr lang="en-US" sz="5400" b="0" cap="none" spc="0">
              <a:ln w="0"/>
              <a:solidFill>
                <a:schemeClr val="accent1"/>
              </a:solidFill>
              <a:effectLst>
                <a:outerShdw blurRad="38100" dist="25400" dir="5400000" algn="ctr" rotWithShape="0">
                  <a:srgbClr val="6E747A">
                    <a:alpha val="43000"/>
                  </a:srgbClr>
                </a:outerShdw>
              </a:effectLst>
            </a:endParaRPr>
          </a:p>
        </p:txBody>
      </p:sp>
      <p:pic>
        <p:nvPicPr>
          <p:cNvPr id="4" name="Picture 3">
            <a:extLst>
              <a:ext uri="{FF2B5EF4-FFF2-40B4-BE49-F238E27FC236}">
                <a16:creationId xmlns:a16="http://schemas.microsoft.com/office/drawing/2014/main" id="{7C5FD9BF-A8FB-D4C1-A8ED-BA5C57D067C7}"/>
              </a:ext>
            </a:extLst>
          </p:cNvPr>
          <p:cNvPicPr>
            <a:picLocks noChangeAspect="1"/>
          </p:cNvPicPr>
          <p:nvPr/>
        </p:nvPicPr>
        <p:blipFill>
          <a:blip r:embed="rId5"/>
          <a:stretch>
            <a:fillRect/>
          </a:stretch>
        </p:blipFill>
        <p:spPr>
          <a:xfrm>
            <a:off x="4522831" y="3442401"/>
            <a:ext cx="1826369" cy="1420510"/>
          </a:xfrm>
          <a:prstGeom prst="rect">
            <a:avLst/>
          </a:prstGeom>
        </p:spPr>
      </p:pic>
    </p:spTree>
    <p:extLst>
      <p:ext uri="{BB962C8B-B14F-4D97-AF65-F5344CB8AC3E}">
        <p14:creationId xmlns:p14="http://schemas.microsoft.com/office/powerpoint/2010/main" val="2758023052"/>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3.xml><?xml version="1.0" encoding="utf-8"?>
<ds:datastoreItem xmlns:ds="http://schemas.openxmlformats.org/officeDocument/2006/customXml" ds:itemID="{E3D9F223-918A-45AF-9B53-56AB9E5E2182}">
  <ds:schemaRefs>
    <ds:schemaRef ds:uri="http://schemas.microsoft.com/office/infopath/2007/PartnerControls"/>
    <ds:schemaRef ds:uri="http://purl.org/dc/dcmitype/"/>
    <ds:schemaRef ds:uri="http://schemas.microsoft.com/office/2006/documentManagement/types"/>
    <ds:schemaRef ds:uri="http://purl.org/dc/terms/"/>
    <ds:schemaRef ds:uri="16c05727-aa75-4e4a-9b5f-8a80a1165891"/>
    <ds:schemaRef ds:uri="http://www.w3.org/XML/1998/namespace"/>
    <ds:schemaRef ds:uri="http://purl.org/dc/elements/1.1/"/>
    <ds:schemaRef ds:uri="http://schemas.openxmlformats.org/package/2006/metadata/core-properties"/>
    <ds:schemaRef ds:uri="71af3243-3dd4-4a8d-8c0d-dd76da1f02a5"/>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Tech presentation</Template>
  <TotalTime>3194</TotalTime>
  <Words>1634</Words>
  <Application>Microsoft Office PowerPoint</Application>
  <PresentationFormat>Widescreen</PresentationFormat>
  <Paragraphs>203</Paragraphs>
  <Slides>24</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1" baseType="lpstr">
      <vt:lpstr>Arial</vt:lpstr>
      <vt:lpstr>Calibri</vt:lpstr>
      <vt:lpstr>Calibri Light</vt:lpstr>
      <vt:lpstr>TradeGothicNextW01-Ligh 693250</vt:lpstr>
      <vt:lpstr>Wingdings</vt:lpstr>
      <vt:lpstr>Office Theme</vt:lpstr>
      <vt:lpstr>Packager Shell Object</vt:lpstr>
      <vt:lpstr>Data Analytics Portfolio </vt:lpstr>
      <vt:lpstr>Table of Contents</vt:lpstr>
      <vt:lpstr>Skillsets</vt:lpstr>
      <vt:lpstr> Influenza medical staffing plan</vt:lpstr>
      <vt:lpstr>Analysis</vt:lpstr>
      <vt:lpstr>Visualizations &amp; Storytelling</vt:lpstr>
      <vt:lpstr>Conclusion</vt:lpstr>
      <vt:lpstr>Rockbuster Stealth Sales analysis</vt:lpstr>
      <vt:lpstr>Analysis</vt:lpstr>
      <vt:lpstr>Visualizations of SQL results</vt:lpstr>
      <vt:lpstr>Conclusion</vt:lpstr>
      <vt:lpstr>Pig E BAnk</vt:lpstr>
      <vt:lpstr>Analysis</vt:lpstr>
      <vt:lpstr>Visualizations</vt:lpstr>
      <vt:lpstr>Conclusion</vt:lpstr>
      <vt:lpstr> Instacart Grocery Basket Analysis</vt:lpstr>
      <vt:lpstr>Analysis</vt:lpstr>
      <vt:lpstr>Visualizations</vt:lpstr>
      <vt:lpstr>Conclusion</vt:lpstr>
      <vt:lpstr>Main factors contributing to happiness</vt:lpstr>
      <vt:lpstr>Analysis</vt:lpstr>
      <vt:lpstr>Visualizations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brian avila</dc:creator>
  <cp:lastModifiedBy>brian avila</cp:lastModifiedBy>
  <cp:revision>39</cp:revision>
  <dcterms:created xsi:type="dcterms:W3CDTF">2023-10-29T19:41:36Z</dcterms:created>
  <dcterms:modified xsi:type="dcterms:W3CDTF">2023-11-12T20:48:02Z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